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70" r:id="rId4"/>
    <p:sldId id="258" r:id="rId5"/>
    <p:sldId id="260" r:id="rId6"/>
    <p:sldId id="271" r:id="rId7"/>
    <p:sldId id="286" r:id="rId8"/>
    <p:sldId id="293" r:id="rId9"/>
    <p:sldId id="273" r:id="rId10"/>
    <p:sldId id="262" r:id="rId11"/>
    <p:sldId id="263" r:id="rId12"/>
    <p:sldId id="264" r:id="rId13"/>
    <p:sldId id="259" r:id="rId14"/>
    <p:sldId id="275" r:id="rId15"/>
    <p:sldId id="276" r:id="rId16"/>
    <p:sldId id="290" r:id="rId17"/>
    <p:sldId id="291" r:id="rId18"/>
    <p:sldId id="292" r:id="rId19"/>
    <p:sldId id="266" r:id="rId20"/>
    <p:sldId id="278" r:id="rId21"/>
    <p:sldId id="280" r:id="rId22"/>
    <p:sldId id="267" r:id="rId23"/>
    <p:sldId id="281" r:id="rId24"/>
    <p:sldId id="282" r:id="rId25"/>
    <p:sldId id="283" r:id="rId26"/>
    <p:sldId id="287" r:id="rId27"/>
    <p:sldId id="288" r:id="rId28"/>
    <p:sldId id="289" r:id="rId29"/>
    <p:sldId id="269" r:id="rId30"/>
    <p:sldId id="274" r:id="rId31"/>
  </p:sldIdLst>
  <p:sldSz cx="12192000" cy="6858000"/>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EACA6"/>
    <a:srgbClr val="5A5656"/>
    <a:srgbClr val="31278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70479-9E1A-4710-AE90-2270E7A4BF68}" v="1" dt="2024-01-10T14:19:25.597"/>
    <p1510:client id="{CB407FD9-828D-40E4-B87A-0404CF646599}" v="2" dt="2024-01-10T14:52:58.47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54" autoAdjust="0"/>
    <p:restoredTop sz="95822" autoAdjust="0"/>
  </p:normalViewPr>
  <p:slideViewPr>
    <p:cSldViewPr snapToGrid="0">
      <p:cViewPr varScale="1">
        <p:scale>
          <a:sx n="91" d="100"/>
          <a:sy n="91" d="100"/>
        </p:scale>
        <p:origin x="57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érome DOUY" userId="480fd6c2-34b0-4c5b-8820-e39dfb52ef7b" providerId="ADAL" clId="{5B870479-9E1A-4710-AE90-2270E7A4BF68}"/>
    <pc:docChg chg="modSld">
      <pc:chgData name="Jérome DOUY" userId="480fd6c2-34b0-4c5b-8820-e39dfb52ef7b" providerId="ADAL" clId="{5B870479-9E1A-4710-AE90-2270E7A4BF68}" dt="2024-01-10T14:19:25.597" v="0" actId="478"/>
      <pc:docMkLst>
        <pc:docMk/>
      </pc:docMkLst>
      <pc:sldChg chg="delSp">
        <pc:chgData name="Jérome DOUY" userId="480fd6c2-34b0-4c5b-8820-e39dfb52ef7b" providerId="ADAL" clId="{5B870479-9E1A-4710-AE90-2270E7A4BF68}" dt="2024-01-10T14:19:25.597" v="0" actId="478"/>
        <pc:sldMkLst>
          <pc:docMk/>
          <pc:sldMk cId="3232287122" sldId="286"/>
        </pc:sldMkLst>
        <pc:picChg chg="del">
          <ac:chgData name="Jérome DOUY" userId="480fd6c2-34b0-4c5b-8820-e39dfb52ef7b" providerId="ADAL" clId="{5B870479-9E1A-4710-AE90-2270E7A4BF68}" dt="2024-01-10T14:19:25.597" v="0" actId="478"/>
          <ac:picMkLst>
            <pc:docMk/>
            <pc:sldMk cId="3232287122" sldId="286"/>
            <ac:picMk id="1026" creationId="{EAEE8D90-B1A0-4E17-9423-BC45BC6BBD14}"/>
          </ac:picMkLst>
        </pc:picChg>
      </pc:sldChg>
    </pc:docChg>
  </pc:docChgLst>
  <pc:docChgLst>
    <pc:chgData name="Morgane VERDURE" userId="c5335191-15cf-4d0c-956d-004d42f601ae" providerId="ADAL" clId="{CB407FD9-828D-40E4-B87A-0404CF646599}"/>
    <pc:docChg chg="modSld">
      <pc:chgData name="Morgane VERDURE" userId="c5335191-15cf-4d0c-956d-004d42f601ae" providerId="ADAL" clId="{CB407FD9-828D-40E4-B87A-0404CF646599}" dt="2024-01-10T14:52:58.476" v="1" actId="478"/>
      <pc:docMkLst>
        <pc:docMk/>
      </pc:docMkLst>
      <pc:sldChg chg="delSp">
        <pc:chgData name="Morgane VERDURE" userId="c5335191-15cf-4d0c-956d-004d42f601ae" providerId="ADAL" clId="{CB407FD9-828D-40E4-B87A-0404CF646599}" dt="2024-01-10T14:52:58.476" v="1" actId="478"/>
        <pc:sldMkLst>
          <pc:docMk/>
          <pc:sldMk cId="2595064594" sldId="259"/>
        </pc:sldMkLst>
        <pc:picChg chg="del">
          <ac:chgData name="Morgane VERDURE" userId="c5335191-15cf-4d0c-956d-004d42f601ae" providerId="ADAL" clId="{CB407FD9-828D-40E4-B87A-0404CF646599}" dt="2024-01-10T14:52:55.083" v="0" actId="478"/>
          <ac:picMkLst>
            <pc:docMk/>
            <pc:sldMk cId="2595064594" sldId="259"/>
            <ac:picMk id="43" creationId="{92142FB9-7E5E-4FAB-AE56-0F0F6C215DC5}"/>
          </ac:picMkLst>
        </pc:picChg>
        <pc:picChg chg="del">
          <ac:chgData name="Morgane VERDURE" userId="c5335191-15cf-4d0c-956d-004d42f601ae" providerId="ADAL" clId="{CB407FD9-828D-40E4-B87A-0404CF646599}" dt="2024-01-10T14:52:55.083" v="0" actId="478"/>
          <ac:picMkLst>
            <pc:docMk/>
            <pc:sldMk cId="2595064594" sldId="259"/>
            <ac:picMk id="44" creationId="{4E7AF8C2-B8FF-4CD5-A542-1225FF609FDB}"/>
          </ac:picMkLst>
        </pc:picChg>
        <pc:picChg chg="del">
          <ac:chgData name="Morgane VERDURE" userId="c5335191-15cf-4d0c-956d-004d42f601ae" providerId="ADAL" clId="{CB407FD9-828D-40E4-B87A-0404CF646599}" dt="2024-01-10T14:52:55.083" v="0" actId="478"/>
          <ac:picMkLst>
            <pc:docMk/>
            <pc:sldMk cId="2595064594" sldId="259"/>
            <ac:picMk id="45" creationId="{1A814F6C-87E5-4F08-ADC1-86824AA17581}"/>
          </ac:picMkLst>
        </pc:picChg>
        <pc:picChg chg="del">
          <ac:chgData name="Morgane VERDURE" userId="c5335191-15cf-4d0c-956d-004d42f601ae" providerId="ADAL" clId="{CB407FD9-828D-40E4-B87A-0404CF646599}" dt="2024-01-10T14:52:55.083" v="0" actId="478"/>
          <ac:picMkLst>
            <pc:docMk/>
            <pc:sldMk cId="2595064594" sldId="259"/>
            <ac:picMk id="47" creationId="{0B6ABF1C-1788-434E-A92F-DA2300E88BF8}"/>
          </ac:picMkLst>
        </pc:picChg>
        <pc:picChg chg="del">
          <ac:chgData name="Morgane VERDURE" userId="c5335191-15cf-4d0c-956d-004d42f601ae" providerId="ADAL" clId="{CB407FD9-828D-40E4-B87A-0404CF646599}" dt="2024-01-10T14:52:58.476" v="1" actId="478"/>
          <ac:picMkLst>
            <pc:docMk/>
            <pc:sldMk cId="2595064594" sldId="259"/>
            <ac:picMk id="48" creationId="{91CBFEA5-7315-491B-9FF1-7D168A740443}"/>
          </ac:picMkLst>
        </pc:picChg>
        <pc:picChg chg="del">
          <ac:chgData name="Morgane VERDURE" userId="c5335191-15cf-4d0c-956d-004d42f601ae" providerId="ADAL" clId="{CB407FD9-828D-40E4-B87A-0404CF646599}" dt="2024-01-10T14:52:55.083" v="0" actId="478"/>
          <ac:picMkLst>
            <pc:docMk/>
            <pc:sldMk cId="2595064594" sldId="259"/>
            <ac:picMk id="49" creationId="{58ADE758-4B2A-4589-8806-A46D708F07F7}"/>
          </ac:picMkLst>
        </pc:picChg>
        <pc:picChg chg="del">
          <ac:chgData name="Morgane VERDURE" userId="c5335191-15cf-4d0c-956d-004d42f601ae" providerId="ADAL" clId="{CB407FD9-828D-40E4-B87A-0404CF646599}" dt="2024-01-10T14:52:58.476" v="1" actId="478"/>
          <ac:picMkLst>
            <pc:docMk/>
            <pc:sldMk cId="2595064594" sldId="259"/>
            <ac:picMk id="50" creationId="{C2F22F8E-4721-440D-9A9F-73F34FFBFC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6335975A-E6F3-4A86-A173-121ABE03D4B2}" type="datetimeFigureOut">
              <a:rPr lang="fr-FR" smtClean="0"/>
              <a:t>10/01/2024</a:t>
            </a:fld>
            <a:endParaRPr lang="fr-FR"/>
          </a:p>
        </p:txBody>
      </p:sp>
      <p:sp>
        <p:nvSpPr>
          <p:cNvPr id="4" name="Espace réservé de l'image des diapositive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C20101CA-9413-444D-9747-9BB4E606335B}" type="slidenum">
              <a:rPr lang="fr-FR" smtClean="0"/>
              <a:t>‹N°›</a:t>
            </a:fld>
            <a:endParaRPr lang="fr-FR"/>
          </a:p>
        </p:txBody>
      </p:sp>
    </p:spTree>
    <p:extLst>
      <p:ext uri="{BB962C8B-B14F-4D97-AF65-F5344CB8AC3E}">
        <p14:creationId xmlns:p14="http://schemas.microsoft.com/office/powerpoint/2010/main" val="52043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dirty="0">
                <a:effectLst/>
                <a:latin typeface="Calibri" panose="020F0502020204030204" pitchFamily="34" charset="0"/>
                <a:ea typeface="Calibri" panose="020F0502020204030204" pitchFamily="34" charset="0"/>
                <a:cs typeface="Times New Roman" panose="02020603050405020304" pitchFamily="18" charset="0"/>
              </a:rPr>
              <a:t>Remerciement des pilotes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Depuis 1 ans et demi la profession sous ce collectif « Une logistique en OR » a souhaité s’investir dans une démarche de réflexion pour </a:t>
            </a:r>
            <a:r>
              <a:rPr lang="fr-FR" sz="1200" b="1" i="1" dirty="0">
                <a:effectLst/>
                <a:latin typeface="Calibri" panose="020F0502020204030204" pitchFamily="34" charset="0"/>
                <a:ea typeface="Calibri" panose="020F0502020204030204" pitchFamily="34" charset="0"/>
                <a:cs typeface="Times New Roman" panose="02020603050405020304" pitchFamily="18" charset="0"/>
              </a:rPr>
              <a:t>Faire de la logistique un atout réussite dans l’organisation des Jeux Olympiques de 2024 mais également dans la logistique du quotidien nécessaire aux collectivités et aux acteurs économiques. 3 objectifs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&gt; Montrer aux décideurs politiques que la profession se mobilise et est au service des JO 2024.</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&gt; Inviter les parties prenantes à participer à un travail avec la profession sur chacun des grands enjeux et actions détectés par la profession.</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&gt; Sensibiliser les entreprises du secteur concernées afin qu’elles puissent anticiper cette période en matière de besoins de flux de transport et après les JO.</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Cette démarche s’est inscrite dans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4 enjeux transversaux au trois phases des JOP</a:t>
            </a:r>
            <a:r>
              <a:rPr lang="fr-FR" sz="1200" dirty="0">
                <a:effectLst/>
                <a:latin typeface="Calibri" panose="020F0502020204030204" pitchFamily="34" charset="0"/>
                <a:ea typeface="Calibri" panose="020F0502020204030204" pitchFamily="34" charset="0"/>
                <a:cs typeface="Times New Roman" panose="02020603050405020304" pitchFamily="18" charset="0"/>
              </a:rPr>
              <a:t>  (Avant pendant et après)</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&gt;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Améliorer la qualité de l’air, congestion, bruit</a:t>
            </a:r>
            <a:r>
              <a:rPr lang="fr-FR" sz="1200" dirty="0">
                <a:effectLst/>
                <a:latin typeface="Calibri" panose="020F0502020204030204" pitchFamily="34" charset="0"/>
                <a:ea typeface="Calibri" panose="020F0502020204030204" pitchFamily="34" charset="0"/>
                <a:cs typeface="Times New Roman" panose="02020603050405020304" pitchFamily="18" charset="0"/>
              </a:rPr>
              <a:t> des prestations de transport de marchandises</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&gt; Maintenir une activité économique, pour les résidents et les entreprises</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&gt; Améliorer la connaissance des flux logistique et identifier les ressources numériques (data) des collectivités et des opérateurs logistiques.</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&gt; Développer un héritage logistique attractif et durable</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C’est donc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46 organisations</a:t>
            </a:r>
            <a:r>
              <a:rPr lang="fr-FR" sz="1200" dirty="0">
                <a:effectLst/>
                <a:latin typeface="Calibri" panose="020F0502020204030204" pitchFamily="34" charset="0"/>
                <a:ea typeface="Calibri" panose="020F0502020204030204" pitchFamily="34" charset="0"/>
                <a:cs typeface="Times New Roman" panose="02020603050405020304" pitchFamily="18" charset="0"/>
              </a:rPr>
              <a:t> réparties entre fournisseurs d’équipement / RH, formation / Système d’information et technologie / Infrastructure et immobilier / Logistique qui se sont mobilisés</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200" b="1" dirty="0">
                <a:effectLst/>
                <a:latin typeface="Calibri" panose="020F0502020204030204" pitchFamily="34" charset="0"/>
                <a:ea typeface="Calibri" panose="020F0502020204030204" pitchFamily="34" charset="0"/>
                <a:cs typeface="Times New Roman" panose="02020603050405020304" pitchFamily="18" charset="0"/>
              </a:rPr>
              <a:t>5 axes ont été identifiés</a:t>
            </a:r>
            <a:r>
              <a:rPr lang="fr-FR" sz="1200" dirty="0">
                <a:effectLst/>
                <a:latin typeface="Calibri" panose="020F0502020204030204" pitchFamily="34" charset="0"/>
                <a:ea typeface="Calibri" panose="020F0502020204030204" pitchFamily="34" charset="0"/>
                <a:cs typeface="Times New Roman" panose="02020603050405020304" pitchFamily="18" charset="0"/>
              </a:rPr>
              <a:t> : Infrastructure, Organisation des flux, Environnement, Réglementation et Ressources Humaines </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Près de 100 participants au sein des différents GT.</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fr-FR" sz="1200" dirty="0">
                <a:effectLst/>
                <a:latin typeface="Calibri" panose="020F0502020204030204" pitchFamily="34" charset="0"/>
                <a:ea typeface="Calibri" panose="020F0502020204030204" pitchFamily="34" charset="0"/>
                <a:cs typeface="Times New Roman" panose="02020603050405020304" pitchFamily="18" charset="0"/>
              </a:rPr>
              <a:t>Il en ressort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55 propositions</a:t>
            </a:r>
            <a:r>
              <a:rPr lang="fr-FR" sz="1200" dirty="0">
                <a:effectLst/>
                <a:latin typeface="Calibri" panose="020F0502020204030204" pitchFamily="34" charset="0"/>
                <a:ea typeface="Calibri" panose="020F0502020204030204" pitchFamily="34" charset="0"/>
                <a:cs typeface="Times New Roman" panose="02020603050405020304" pitchFamily="18" charset="0"/>
              </a:rPr>
              <a:t> pour une Logistique en OR. Nous avons identifié par des petits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pictos</a:t>
            </a:r>
            <a:r>
              <a:rPr lang="fr-FR" sz="1200" dirty="0">
                <a:effectLst/>
                <a:latin typeface="Calibri" panose="020F0502020204030204" pitchFamily="34" charset="0"/>
                <a:ea typeface="Calibri" panose="020F0502020204030204" pitchFamily="34" charset="0"/>
                <a:cs typeface="Times New Roman" panose="02020603050405020304" pitchFamily="18" charset="0"/>
              </a:rPr>
              <a:t> des propositions qui nous paraissent directement liées au COJO et des propositions qui devront être étudiées en collaboration avec d’autres acteurs économiques et pouvoirs publics.</a:t>
            </a:r>
          </a:p>
          <a:p>
            <a:endParaRPr lang="fr-FR" dirty="0"/>
          </a:p>
        </p:txBody>
      </p:sp>
      <p:sp>
        <p:nvSpPr>
          <p:cNvPr id="4" name="Espace réservé du numéro de diapositive 3"/>
          <p:cNvSpPr>
            <a:spLocks noGrp="1"/>
          </p:cNvSpPr>
          <p:nvPr>
            <p:ph type="sldNum" sz="quarter" idx="5"/>
          </p:nvPr>
        </p:nvSpPr>
        <p:spPr/>
        <p:txBody>
          <a:bodyPr/>
          <a:lstStyle/>
          <a:p>
            <a:fld id="{C20101CA-9413-444D-9747-9BB4E606335B}" type="slidenum">
              <a:rPr lang="fr-FR" smtClean="0"/>
              <a:t>1</a:t>
            </a:fld>
            <a:endParaRPr lang="fr-FR"/>
          </a:p>
        </p:txBody>
      </p:sp>
    </p:spTree>
    <p:extLst>
      <p:ext uri="{BB962C8B-B14F-4D97-AF65-F5344CB8AC3E}">
        <p14:creationId xmlns:p14="http://schemas.microsoft.com/office/powerpoint/2010/main" val="51163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FC05038-BD1C-4FE3-A4FC-FBD177FED9B4}"/>
              </a:ext>
            </a:extLst>
          </p:cNvPr>
          <p:cNvSpPr>
            <a:spLocks noGrp="1"/>
          </p:cNvSpPr>
          <p:nvPr>
            <p:ph type="dt" sz="half" idx="10"/>
          </p:nvPr>
        </p:nvSpPr>
        <p:spPr/>
        <p:txBody>
          <a:bodyPr/>
          <a:lstStyle/>
          <a:p>
            <a:fld id="{73A40905-4D0C-471D-A0F9-205BC8BD12A6}" type="datetimeFigureOut">
              <a:rPr lang="fr-FR" smtClean="0"/>
              <a:t>10/01/2024</a:t>
            </a:fld>
            <a:endParaRPr lang="fr-FR"/>
          </a:p>
        </p:txBody>
      </p:sp>
      <p:sp>
        <p:nvSpPr>
          <p:cNvPr id="5" name="Espace réservé du pied de page 4">
            <a:extLst>
              <a:ext uri="{FF2B5EF4-FFF2-40B4-BE49-F238E27FC236}">
                <a16:creationId xmlns:a16="http://schemas.microsoft.com/office/drawing/2014/main" id="{AD3DD892-ACB3-499E-9570-BE3FD6A4F4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A7D541-5BB2-493E-9570-601EB0E3BC12}"/>
              </a:ext>
            </a:extLst>
          </p:cNvPr>
          <p:cNvSpPr>
            <a:spLocks noGrp="1"/>
          </p:cNvSpPr>
          <p:nvPr>
            <p:ph type="sldNum" sz="quarter" idx="12"/>
          </p:nvPr>
        </p:nvSpPr>
        <p:spPr/>
        <p:txBody>
          <a:bodyPr/>
          <a:lstStyle/>
          <a:p>
            <a:fld id="{7142DE8A-2A55-466F-AE71-2EAE10C13A5C}" type="slidenum">
              <a:rPr lang="fr-FR" smtClean="0"/>
              <a:t>‹N°›</a:t>
            </a:fld>
            <a:endParaRPr lang="fr-FR"/>
          </a:p>
        </p:txBody>
      </p:sp>
    </p:spTree>
    <p:extLst>
      <p:ext uri="{BB962C8B-B14F-4D97-AF65-F5344CB8AC3E}">
        <p14:creationId xmlns:p14="http://schemas.microsoft.com/office/powerpoint/2010/main" val="280085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21DDE8-C5CA-49E9-A71E-DA4DC428A2B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6582B85-5ACF-4F8A-85FC-BCFFC2A9256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3A12DE-26F9-4D3A-AD72-EC9D7A9CB9AD}"/>
              </a:ext>
            </a:extLst>
          </p:cNvPr>
          <p:cNvSpPr>
            <a:spLocks noGrp="1"/>
          </p:cNvSpPr>
          <p:nvPr>
            <p:ph type="dt" sz="half" idx="10"/>
          </p:nvPr>
        </p:nvSpPr>
        <p:spPr/>
        <p:txBody>
          <a:bodyPr/>
          <a:lstStyle/>
          <a:p>
            <a:fld id="{73A40905-4D0C-471D-A0F9-205BC8BD12A6}" type="datetimeFigureOut">
              <a:rPr lang="fr-FR" smtClean="0"/>
              <a:t>10/01/2024</a:t>
            </a:fld>
            <a:endParaRPr lang="fr-FR"/>
          </a:p>
        </p:txBody>
      </p:sp>
      <p:sp>
        <p:nvSpPr>
          <p:cNvPr id="5" name="Espace réservé du pied de page 4">
            <a:extLst>
              <a:ext uri="{FF2B5EF4-FFF2-40B4-BE49-F238E27FC236}">
                <a16:creationId xmlns:a16="http://schemas.microsoft.com/office/drawing/2014/main" id="{BC9D5738-8EA5-4CBE-AEFD-36F7ACFCBD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A5BD68-149F-4E9B-ADB8-EA3D98407CDE}"/>
              </a:ext>
            </a:extLst>
          </p:cNvPr>
          <p:cNvSpPr>
            <a:spLocks noGrp="1"/>
          </p:cNvSpPr>
          <p:nvPr>
            <p:ph type="sldNum" sz="quarter" idx="12"/>
          </p:nvPr>
        </p:nvSpPr>
        <p:spPr/>
        <p:txBody>
          <a:bodyPr/>
          <a:lstStyle/>
          <a:p>
            <a:fld id="{7142DE8A-2A55-466F-AE71-2EAE10C13A5C}" type="slidenum">
              <a:rPr lang="fr-FR" smtClean="0"/>
              <a:t>‹N°›</a:t>
            </a:fld>
            <a:endParaRPr lang="fr-FR"/>
          </a:p>
        </p:txBody>
      </p:sp>
    </p:spTree>
    <p:extLst>
      <p:ext uri="{BB962C8B-B14F-4D97-AF65-F5344CB8AC3E}">
        <p14:creationId xmlns:p14="http://schemas.microsoft.com/office/powerpoint/2010/main" val="87136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76127D4-6C7B-4F07-8AB9-B345B08E5D8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0F6EBDE-8E4E-4427-AC52-9FA74AEC054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7EECBF-D372-43AA-8DB4-D55DDA9A7675}"/>
              </a:ext>
            </a:extLst>
          </p:cNvPr>
          <p:cNvSpPr>
            <a:spLocks noGrp="1"/>
          </p:cNvSpPr>
          <p:nvPr>
            <p:ph type="dt" sz="half" idx="10"/>
          </p:nvPr>
        </p:nvSpPr>
        <p:spPr/>
        <p:txBody>
          <a:bodyPr/>
          <a:lstStyle/>
          <a:p>
            <a:fld id="{73A40905-4D0C-471D-A0F9-205BC8BD12A6}" type="datetimeFigureOut">
              <a:rPr lang="fr-FR" smtClean="0"/>
              <a:t>10/01/2024</a:t>
            </a:fld>
            <a:endParaRPr lang="fr-FR"/>
          </a:p>
        </p:txBody>
      </p:sp>
      <p:sp>
        <p:nvSpPr>
          <p:cNvPr id="5" name="Espace réservé du pied de page 4">
            <a:extLst>
              <a:ext uri="{FF2B5EF4-FFF2-40B4-BE49-F238E27FC236}">
                <a16:creationId xmlns:a16="http://schemas.microsoft.com/office/drawing/2014/main" id="{C1715072-AA16-480E-98DA-5032112549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DC0C1E-0F17-40E4-B89C-D0EFFD51D14A}"/>
              </a:ext>
            </a:extLst>
          </p:cNvPr>
          <p:cNvSpPr>
            <a:spLocks noGrp="1"/>
          </p:cNvSpPr>
          <p:nvPr>
            <p:ph type="sldNum" sz="quarter" idx="12"/>
          </p:nvPr>
        </p:nvSpPr>
        <p:spPr/>
        <p:txBody>
          <a:bodyPr/>
          <a:lstStyle/>
          <a:p>
            <a:fld id="{7142DE8A-2A55-466F-AE71-2EAE10C13A5C}" type="slidenum">
              <a:rPr lang="fr-FR" smtClean="0"/>
              <a:t>‹N°›</a:t>
            </a:fld>
            <a:endParaRPr lang="fr-FR"/>
          </a:p>
        </p:txBody>
      </p:sp>
    </p:spTree>
    <p:extLst>
      <p:ext uri="{BB962C8B-B14F-4D97-AF65-F5344CB8AC3E}">
        <p14:creationId xmlns:p14="http://schemas.microsoft.com/office/powerpoint/2010/main" val="261818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39576C-7EE2-40D8-909C-1372131CAFF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8AC0128-15AF-49AF-BCE4-4C1DCACCF4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035F11-DEAF-45EA-BC22-806CC137A712}"/>
              </a:ext>
            </a:extLst>
          </p:cNvPr>
          <p:cNvSpPr>
            <a:spLocks noGrp="1"/>
          </p:cNvSpPr>
          <p:nvPr>
            <p:ph type="dt" sz="half" idx="10"/>
          </p:nvPr>
        </p:nvSpPr>
        <p:spPr/>
        <p:txBody>
          <a:bodyPr/>
          <a:lstStyle/>
          <a:p>
            <a:fld id="{73A40905-4D0C-471D-A0F9-205BC8BD12A6}" type="datetimeFigureOut">
              <a:rPr lang="fr-FR" smtClean="0"/>
              <a:t>10/01/2024</a:t>
            </a:fld>
            <a:endParaRPr lang="fr-FR"/>
          </a:p>
        </p:txBody>
      </p:sp>
      <p:sp>
        <p:nvSpPr>
          <p:cNvPr id="5" name="Espace réservé du pied de page 4">
            <a:extLst>
              <a:ext uri="{FF2B5EF4-FFF2-40B4-BE49-F238E27FC236}">
                <a16:creationId xmlns:a16="http://schemas.microsoft.com/office/drawing/2014/main" id="{91954805-3B77-4047-93AC-5BE96EABE0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A7463F-1DE9-4C5E-BAE5-EE7FB094EE54}"/>
              </a:ext>
            </a:extLst>
          </p:cNvPr>
          <p:cNvSpPr>
            <a:spLocks noGrp="1"/>
          </p:cNvSpPr>
          <p:nvPr>
            <p:ph type="sldNum" sz="quarter" idx="12"/>
          </p:nvPr>
        </p:nvSpPr>
        <p:spPr/>
        <p:txBody>
          <a:bodyPr/>
          <a:lstStyle/>
          <a:p>
            <a:fld id="{7142DE8A-2A55-466F-AE71-2EAE10C13A5C}" type="slidenum">
              <a:rPr lang="fr-FR" smtClean="0"/>
              <a:t>‹N°›</a:t>
            </a:fld>
            <a:endParaRPr lang="fr-FR"/>
          </a:p>
        </p:txBody>
      </p:sp>
    </p:spTree>
    <p:extLst>
      <p:ext uri="{BB962C8B-B14F-4D97-AF65-F5344CB8AC3E}">
        <p14:creationId xmlns:p14="http://schemas.microsoft.com/office/powerpoint/2010/main" val="184201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6089CD-BABA-4F46-A963-6FE89A2D719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801AA50-29DE-4F94-9D7F-1F6C0A74C7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5BF6898-DB26-47B0-AE96-6D4FDAB4CA64}"/>
              </a:ext>
            </a:extLst>
          </p:cNvPr>
          <p:cNvSpPr>
            <a:spLocks noGrp="1"/>
          </p:cNvSpPr>
          <p:nvPr>
            <p:ph type="dt" sz="half" idx="10"/>
          </p:nvPr>
        </p:nvSpPr>
        <p:spPr/>
        <p:txBody>
          <a:bodyPr/>
          <a:lstStyle/>
          <a:p>
            <a:fld id="{73A40905-4D0C-471D-A0F9-205BC8BD12A6}" type="datetimeFigureOut">
              <a:rPr lang="fr-FR" smtClean="0"/>
              <a:t>10/01/2024</a:t>
            </a:fld>
            <a:endParaRPr lang="fr-FR"/>
          </a:p>
        </p:txBody>
      </p:sp>
      <p:sp>
        <p:nvSpPr>
          <p:cNvPr id="5" name="Espace réservé du pied de page 4">
            <a:extLst>
              <a:ext uri="{FF2B5EF4-FFF2-40B4-BE49-F238E27FC236}">
                <a16:creationId xmlns:a16="http://schemas.microsoft.com/office/drawing/2014/main" id="{5384040B-0BED-4EB2-B35A-18DBDF1B01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897D4F-379A-46B2-A5A4-4C6F931794AB}"/>
              </a:ext>
            </a:extLst>
          </p:cNvPr>
          <p:cNvSpPr>
            <a:spLocks noGrp="1"/>
          </p:cNvSpPr>
          <p:nvPr>
            <p:ph type="sldNum" sz="quarter" idx="12"/>
          </p:nvPr>
        </p:nvSpPr>
        <p:spPr/>
        <p:txBody>
          <a:bodyPr/>
          <a:lstStyle/>
          <a:p>
            <a:fld id="{7142DE8A-2A55-466F-AE71-2EAE10C13A5C}" type="slidenum">
              <a:rPr lang="fr-FR" smtClean="0"/>
              <a:t>‹N°›</a:t>
            </a:fld>
            <a:endParaRPr lang="fr-FR"/>
          </a:p>
        </p:txBody>
      </p:sp>
    </p:spTree>
    <p:extLst>
      <p:ext uri="{BB962C8B-B14F-4D97-AF65-F5344CB8AC3E}">
        <p14:creationId xmlns:p14="http://schemas.microsoft.com/office/powerpoint/2010/main" val="161676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985209-896D-4150-8468-69A4F628BF8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C27FB8E-79AD-4D0F-B1DA-9FE2E6F29D7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2B66BDE-0090-40F6-BC5B-0F313A57142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B252356-0109-42A3-A7D9-E810CC3E814F}"/>
              </a:ext>
            </a:extLst>
          </p:cNvPr>
          <p:cNvSpPr>
            <a:spLocks noGrp="1"/>
          </p:cNvSpPr>
          <p:nvPr>
            <p:ph type="dt" sz="half" idx="10"/>
          </p:nvPr>
        </p:nvSpPr>
        <p:spPr/>
        <p:txBody>
          <a:bodyPr/>
          <a:lstStyle/>
          <a:p>
            <a:fld id="{73A40905-4D0C-471D-A0F9-205BC8BD12A6}" type="datetimeFigureOut">
              <a:rPr lang="fr-FR" smtClean="0"/>
              <a:t>10/01/2024</a:t>
            </a:fld>
            <a:endParaRPr lang="fr-FR"/>
          </a:p>
        </p:txBody>
      </p:sp>
      <p:sp>
        <p:nvSpPr>
          <p:cNvPr id="6" name="Espace réservé du pied de page 5">
            <a:extLst>
              <a:ext uri="{FF2B5EF4-FFF2-40B4-BE49-F238E27FC236}">
                <a16:creationId xmlns:a16="http://schemas.microsoft.com/office/drawing/2014/main" id="{BAEA0B3E-B940-48E2-835E-E45F0ABAD4D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DF02B8B-7C6D-42CA-9668-4FB7D3C0857A}"/>
              </a:ext>
            </a:extLst>
          </p:cNvPr>
          <p:cNvSpPr>
            <a:spLocks noGrp="1"/>
          </p:cNvSpPr>
          <p:nvPr>
            <p:ph type="sldNum" sz="quarter" idx="12"/>
          </p:nvPr>
        </p:nvSpPr>
        <p:spPr/>
        <p:txBody>
          <a:bodyPr/>
          <a:lstStyle/>
          <a:p>
            <a:fld id="{7142DE8A-2A55-466F-AE71-2EAE10C13A5C}" type="slidenum">
              <a:rPr lang="fr-FR" smtClean="0"/>
              <a:t>‹N°›</a:t>
            </a:fld>
            <a:endParaRPr lang="fr-FR"/>
          </a:p>
        </p:txBody>
      </p:sp>
    </p:spTree>
    <p:extLst>
      <p:ext uri="{BB962C8B-B14F-4D97-AF65-F5344CB8AC3E}">
        <p14:creationId xmlns:p14="http://schemas.microsoft.com/office/powerpoint/2010/main" val="314717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5962F8-1050-44C5-BDEA-228CA39A549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87E93A-FC4E-4806-AC9B-09D839D7FE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628C9E5-17F3-426B-B0B0-877046CFA63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8D1D847-E355-49DB-8838-F1FED26A1A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2026436-897F-4E88-B2FF-6B72D57384A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D16CDEC-C21D-452C-85A7-07CB194DB194}"/>
              </a:ext>
            </a:extLst>
          </p:cNvPr>
          <p:cNvSpPr>
            <a:spLocks noGrp="1"/>
          </p:cNvSpPr>
          <p:nvPr>
            <p:ph type="dt" sz="half" idx="10"/>
          </p:nvPr>
        </p:nvSpPr>
        <p:spPr/>
        <p:txBody>
          <a:bodyPr/>
          <a:lstStyle/>
          <a:p>
            <a:fld id="{73A40905-4D0C-471D-A0F9-205BC8BD12A6}" type="datetimeFigureOut">
              <a:rPr lang="fr-FR" smtClean="0"/>
              <a:t>10/01/2024</a:t>
            </a:fld>
            <a:endParaRPr lang="fr-FR"/>
          </a:p>
        </p:txBody>
      </p:sp>
      <p:sp>
        <p:nvSpPr>
          <p:cNvPr id="8" name="Espace réservé du pied de page 7">
            <a:extLst>
              <a:ext uri="{FF2B5EF4-FFF2-40B4-BE49-F238E27FC236}">
                <a16:creationId xmlns:a16="http://schemas.microsoft.com/office/drawing/2014/main" id="{D92C3B90-9A4F-40F2-9421-F30568F6500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9B52517-7C51-4F1D-AE9B-E678A2599311}"/>
              </a:ext>
            </a:extLst>
          </p:cNvPr>
          <p:cNvSpPr>
            <a:spLocks noGrp="1"/>
          </p:cNvSpPr>
          <p:nvPr>
            <p:ph type="sldNum" sz="quarter" idx="12"/>
          </p:nvPr>
        </p:nvSpPr>
        <p:spPr/>
        <p:txBody>
          <a:bodyPr/>
          <a:lstStyle/>
          <a:p>
            <a:fld id="{7142DE8A-2A55-466F-AE71-2EAE10C13A5C}" type="slidenum">
              <a:rPr lang="fr-FR" smtClean="0"/>
              <a:t>‹N°›</a:t>
            </a:fld>
            <a:endParaRPr lang="fr-FR"/>
          </a:p>
        </p:txBody>
      </p:sp>
    </p:spTree>
    <p:extLst>
      <p:ext uri="{BB962C8B-B14F-4D97-AF65-F5344CB8AC3E}">
        <p14:creationId xmlns:p14="http://schemas.microsoft.com/office/powerpoint/2010/main" val="264473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AB1AD0-F6EB-4C4C-A1B9-EDC1D36311A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82D74D9-9468-4D01-997F-82B1BCF03461}"/>
              </a:ext>
            </a:extLst>
          </p:cNvPr>
          <p:cNvSpPr>
            <a:spLocks noGrp="1"/>
          </p:cNvSpPr>
          <p:nvPr>
            <p:ph type="dt" sz="half" idx="10"/>
          </p:nvPr>
        </p:nvSpPr>
        <p:spPr/>
        <p:txBody>
          <a:bodyPr/>
          <a:lstStyle/>
          <a:p>
            <a:fld id="{73A40905-4D0C-471D-A0F9-205BC8BD12A6}" type="datetimeFigureOut">
              <a:rPr lang="fr-FR" smtClean="0"/>
              <a:t>10/01/2024</a:t>
            </a:fld>
            <a:endParaRPr lang="fr-FR"/>
          </a:p>
        </p:txBody>
      </p:sp>
      <p:sp>
        <p:nvSpPr>
          <p:cNvPr id="4" name="Espace réservé du pied de page 3">
            <a:extLst>
              <a:ext uri="{FF2B5EF4-FFF2-40B4-BE49-F238E27FC236}">
                <a16:creationId xmlns:a16="http://schemas.microsoft.com/office/drawing/2014/main" id="{8C90B035-CC37-4746-B0C8-781E77E3966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38D54EE-4A55-4C1D-A3BE-16C848EF531C}"/>
              </a:ext>
            </a:extLst>
          </p:cNvPr>
          <p:cNvSpPr>
            <a:spLocks noGrp="1"/>
          </p:cNvSpPr>
          <p:nvPr>
            <p:ph type="sldNum" sz="quarter" idx="12"/>
          </p:nvPr>
        </p:nvSpPr>
        <p:spPr/>
        <p:txBody>
          <a:bodyPr/>
          <a:lstStyle/>
          <a:p>
            <a:fld id="{7142DE8A-2A55-466F-AE71-2EAE10C13A5C}" type="slidenum">
              <a:rPr lang="fr-FR" smtClean="0"/>
              <a:t>‹N°›</a:t>
            </a:fld>
            <a:endParaRPr lang="fr-FR"/>
          </a:p>
        </p:txBody>
      </p:sp>
    </p:spTree>
    <p:extLst>
      <p:ext uri="{BB962C8B-B14F-4D97-AF65-F5344CB8AC3E}">
        <p14:creationId xmlns:p14="http://schemas.microsoft.com/office/powerpoint/2010/main" val="184419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1016B09-F007-43D7-B292-F62A9A38A737}"/>
              </a:ext>
            </a:extLst>
          </p:cNvPr>
          <p:cNvSpPr>
            <a:spLocks noGrp="1"/>
          </p:cNvSpPr>
          <p:nvPr>
            <p:ph type="dt" sz="half" idx="10"/>
          </p:nvPr>
        </p:nvSpPr>
        <p:spPr/>
        <p:txBody>
          <a:bodyPr/>
          <a:lstStyle/>
          <a:p>
            <a:fld id="{73A40905-4D0C-471D-A0F9-205BC8BD12A6}" type="datetimeFigureOut">
              <a:rPr lang="fr-FR" smtClean="0"/>
              <a:t>10/01/2024</a:t>
            </a:fld>
            <a:endParaRPr lang="fr-FR"/>
          </a:p>
        </p:txBody>
      </p:sp>
      <p:sp>
        <p:nvSpPr>
          <p:cNvPr id="3" name="Espace réservé du pied de page 2">
            <a:extLst>
              <a:ext uri="{FF2B5EF4-FFF2-40B4-BE49-F238E27FC236}">
                <a16:creationId xmlns:a16="http://schemas.microsoft.com/office/drawing/2014/main" id="{73615977-C57D-4890-A472-1E01352BBA8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2637636-CB4A-4D15-B14E-4A5E458E817A}"/>
              </a:ext>
            </a:extLst>
          </p:cNvPr>
          <p:cNvSpPr>
            <a:spLocks noGrp="1"/>
          </p:cNvSpPr>
          <p:nvPr>
            <p:ph type="sldNum" sz="quarter" idx="12"/>
          </p:nvPr>
        </p:nvSpPr>
        <p:spPr/>
        <p:txBody>
          <a:bodyPr/>
          <a:lstStyle/>
          <a:p>
            <a:fld id="{7142DE8A-2A55-466F-AE71-2EAE10C13A5C}" type="slidenum">
              <a:rPr lang="fr-FR" smtClean="0"/>
              <a:t>‹N°›</a:t>
            </a:fld>
            <a:endParaRPr lang="fr-FR"/>
          </a:p>
        </p:txBody>
      </p:sp>
    </p:spTree>
    <p:extLst>
      <p:ext uri="{BB962C8B-B14F-4D97-AF65-F5344CB8AC3E}">
        <p14:creationId xmlns:p14="http://schemas.microsoft.com/office/powerpoint/2010/main" val="140121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C3D3A4-5AF9-477F-888D-12B4C9AC45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31E3E31-2586-4449-B13B-6164BEEAB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E02B721-C429-47A9-A983-635235D3D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26F725-CAE2-4579-93BD-AFA834F954F9}"/>
              </a:ext>
            </a:extLst>
          </p:cNvPr>
          <p:cNvSpPr>
            <a:spLocks noGrp="1"/>
          </p:cNvSpPr>
          <p:nvPr>
            <p:ph type="dt" sz="half" idx="10"/>
          </p:nvPr>
        </p:nvSpPr>
        <p:spPr/>
        <p:txBody>
          <a:bodyPr/>
          <a:lstStyle/>
          <a:p>
            <a:fld id="{73A40905-4D0C-471D-A0F9-205BC8BD12A6}" type="datetimeFigureOut">
              <a:rPr lang="fr-FR" smtClean="0"/>
              <a:t>10/01/2024</a:t>
            </a:fld>
            <a:endParaRPr lang="fr-FR"/>
          </a:p>
        </p:txBody>
      </p:sp>
      <p:sp>
        <p:nvSpPr>
          <p:cNvPr id="6" name="Espace réservé du pied de page 5">
            <a:extLst>
              <a:ext uri="{FF2B5EF4-FFF2-40B4-BE49-F238E27FC236}">
                <a16:creationId xmlns:a16="http://schemas.microsoft.com/office/drawing/2014/main" id="{31577CE1-22B5-418C-9D49-9C6C3AD44D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53115F-6E2E-4D0B-8048-9163576533F6}"/>
              </a:ext>
            </a:extLst>
          </p:cNvPr>
          <p:cNvSpPr>
            <a:spLocks noGrp="1"/>
          </p:cNvSpPr>
          <p:nvPr>
            <p:ph type="sldNum" sz="quarter" idx="12"/>
          </p:nvPr>
        </p:nvSpPr>
        <p:spPr/>
        <p:txBody>
          <a:bodyPr/>
          <a:lstStyle/>
          <a:p>
            <a:fld id="{7142DE8A-2A55-466F-AE71-2EAE10C13A5C}" type="slidenum">
              <a:rPr lang="fr-FR" smtClean="0"/>
              <a:t>‹N°›</a:t>
            </a:fld>
            <a:endParaRPr lang="fr-FR"/>
          </a:p>
        </p:txBody>
      </p:sp>
    </p:spTree>
    <p:extLst>
      <p:ext uri="{BB962C8B-B14F-4D97-AF65-F5344CB8AC3E}">
        <p14:creationId xmlns:p14="http://schemas.microsoft.com/office/powerpoint/2010/main" val="271106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20D58-DB55-4530-BA53-D67D22DC291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D886396-2C91-456C-A2B9-ECE920673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FE67951-ED7E-467A-A063-2348D7F2D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F4A00ED-8A87-4A97-A12C-4DA82812C048}"/>
              </a:ext>
            </a:extLst>
          </p:cNvPr>
          <p:cNvSpPr>
            <a:spLocks noGrp="1"/>
          </p:cNvSpPr>
          <p:nvPr>
            <p:ph type="dt" sz="half" idx="10"/>
          </p:nvPr>
        </p:nvSpPr>
        <p:spPr/>
        <p:txBody>
          <a:bodyPr/>
          <a:lstStyle/>
          <a:p>
            <a:fld id="{73A40905-4D0C-471D-A0F9-205BC8BD12A6}" type="datetimeFigureOut">
              <a:rPr lang="fr-FR" smtClean="0"/>
              <a:t>10/01/2024</a:t>
            </a:fld>
            <a:endParaRPr lang="fr-FR"/>
          </a:p>
        </p:txBody>
      </p:sp>
      <p:sp>
        <p:nvSpPr>
          <p:cNvPr id="6" name="Espace réservé du pied de page 5">
            <a:extLst>
              <a:ext uri="{FF2B5EF4-FFF2-40B4-BE49-F238E27FC236}">
                <a16:creationId xmlns:a16="http://schemas.microsoft.com/office/drawing/2014/main" id="{AF649B9F-1A5E-40B7-A410-C1B8A81C175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09E9069-6937-4070-934F-24F8795C422C}"/>
              </a:ext>
            </a:extLst>
          </p:cNvPr>
          <p:cNvSpPr>
            <a:spLocks noGrp="1"/>
          </p:cNvSpPr>
          <p:nvPr>
            <p:ph type="sldNum" sz="quarter" idx="12"/>
          </p:nvPr>
        </p:nvSpPr>
        <p:spPr/>
        <p:txBody>
          <a:bodyPr/>
          <a:lstStyle/>
          <a:p>
            <a:fld id="{7142DE8A-2A55-466F-AE71-2EAE10C13A5C}" type="slidenum">
              <a:rPr lang="fr-FR" smtClean="0"/>
              <a:t>‹N°›</a:t>
            </a:fld>
            <a:endParaRPr lang="fr-FR"/>
          </a:p>
        </p:txBody>
      </p:sp>
    </p:spTree>
    <p:extLst>
      <p:ext uri="{BB962C8B-B14F-4D97-AF65-F5344CB8AC3E}">
        <p14:creationId xmlns:p14="http://schemas.microsoft.com/office/powerpoint/2010/main" val="237100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C06199-8226-4071-B385-86D54702D5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2EC51E8-3ACB-4836-87C1-8005749EB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B59A9B-03D2-47B9-B289-0BCC425A64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40905-4D0C-471D-A0F9-205BC8BD12A6}" type="datetimeFigureOut">
              <a:rPr lang="fr-FR" smtClean="0"/>
              <a:t>10/01/2024</a:t>
            </a:fld>
            <a:endParaRPr lang="fr-FR"/>
          </a:p>
        </p:txBody>
      </p:sp>
      <p:sp>
        <p:nvSpPr>
          <p:cNvPr id="5" name="Espace réservé du pied de page 4">
            <a:extLst>
              <a:ext uri="{FF2B5EF4-FFF2-40B4-BE49-F238E27FC236}">
                <a16:creationId xmlns:a16="http://schemas.microsoft.com/office/drawing/2014/main" id="{2F9EBBFE-1445-4D7C-AB07-F0A30A33A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8DAB015-8BA0-4D49-A16D-4980CADD07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2DE8A-2A55-466F-AE71-2EAE10C13A5C}" type="slidenum">
              <a:rPr lang="fr-FR" smtClean="0"/>
              <a:t>‹N°›</a:t>
            </a:fld>
            <a:endParaRPr lang="fr-FR"/>
          </a:p>
        </p:txBody>
      </p:sp>
    </p:spTree>
    <p:extLst>
      <p:ext uri="{BB962C8B-B14F-4D97-AF65-F5344CB8AC3E}">
        <p14:creationId xmlns:p14="http://schemas.microsoft.com/office/powerpoint/2010/main" val="3908590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terre-tlf.f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1.png"/><Relationship Id="rId7" Type="http://schemas.openxmlformats.org/officeDocument/2006/relationships/image" Target="../media/image6.png"/><Relationship Id="rId2" Type="http://schemas.openxmlformats.org/officeDocument/2006/relationships/image" Target="../media/image80.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82.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pn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3" Type="http://schemas.openxmlformats.org/officeDocument/2006/relationships/image" Target="../media/image27.jpeg"/><Relationship Id="rId18" Type="http://schemas.openxmlformats.org/officeDocument/2006/relationships/image" Target="../media/image32.jpeg"/><Relationship Id="rId26" Type="http://schemas.openxmlformats.org/officeDocument/2006/relationships/image" Target="../media/image40.png"/><Relationship Id="rId39" Type="http://schemas.openxmlformats.org/officeDocument/2006/relationships/image" Target="../media/image51.jpeg"/><Relationship Id="rId21" Type="http://schemas.openxmlformats.org/officeDocument/2006/relationships/image" Target="../media/image35.png"/><Relationship Id="rId34" Type="http://schemas.openxmlformats.org/officeDocument/2006/relationships/image" Target="../media/image46.jpeg"/><Relationship Id="rId42" Type="http://schemas.openxmlformats.org/officeDocument/2006/relationships/image" Target="../media/image54.png"/><Relationship Id="rId47" Type="http://schemas.openxmlformats.org/officeDocument/2006/relationships/image" Target="../media/image59.png"/><Relationship Id="rId50" Type="http://schemas.openxmlformats.org/officeDocument/2006/relationships/image" Target="../media/image62.png"/><Relationship Id="rId55" Type="http://schemas.openxmlformats.org/officeDocument/2006/relationships/image" Target="../media/image67.png"/><Relationship Id="rId7" Type="http://schemas.openxmlformats.org/officeDocument/2006/relationships/image" Target="../media/image21.jpeg"/><Relationship Id="rId2" Type="http://schemas.openxmlformats.org/officeDocument/2006/relationships/image" Target="../media/image16.jpg"/><Relationship Id="rId16" Type="http://schemas.openxmlformats.org/officeDocument/2006/relationships/image" Target="../media/image30.jpg"/><Relationship Id="rId29" Type="http://schemas.openxmlformats.org/officeDocument/2006/relationships/image" Target="../media/image43.jpeg"/><Relationship Id="rId11" Type="http://schemas.openxmlformats.org/officeDocument/2006/relationships/image" Target="../media/image25.jpeg"/><Relationship Id="rId24" Type="http://schemas.openxmlformats.org/officeDocument/2006/relationships/image" Target="../media/image38.jpg"/><Relationship Id="rId32" Type="http://schemas.openxmlformats.org/officeDocument/2006/relationships/image" Target="../media/image44.jpeg"/><Relationship Id="rId37" Type="http://schemas.openxmlformats.org/officeDocument/2006/relationships/image" Target="../media/image49.png"/><Relationship Id="rId40" Type="http://schemas.openxmlformats.org/officeDocument/2006/relationships/image" Target="../media/image52.jpeg"/><Relationship Id="rId45" Type="http://schemas.openxmlformats.org/officeDocument/2006/relationships/image" Target="../media/image57.jpg"/><Relationship Id="rId53" Type="http://schemas.openxmlformats.org/officeDocument/2006/relationships/image" Target="../media/image65.jpg"/><Relationship Id="rId5" Type="http://schemas.openxmlformats.org/officeDocument/2006/relationships/image" Target="../media/image19.gif"/><Relationship Id="rId10" Type="http://schemas.openxmlformats.org/officeDocument/2006/relationships/image" Target="../media/image24.jpg"/><Relationship Id="rId19" Type="http://schemas.openxmlformats.org/officeDocument/2006/relationships/image" Target="../media/image33.png"/><Relationship Id="rId31" Type="http://schemas.openxmlformats.org/officeDocument/2006/relationships/image" Target="../media/image8.png"/><Relationship Id="rId44" Type="http://schemas.openxmlformats.org/officeDocument/2006/relationships/image" Target="../media/image56.png"/><Relationship Id="rId52" Type="http://schemas.openxmlformats.org/officeDocument/2006/relationships/image" Target="../media/image6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png"/><Relationship Id="rId22" Type="http://schemas.openxmlformats.org/officeDocument/2006/relationships/image" Target="../media/image36.jpg"/><Relationship Id="rId27" Type="http://schemas.openxmlformats.org/officeDocument/2006/relationships/image" Target="../media/image41.jpeg"/><Relationship Id="rId30" Type="http://schemas.openxmlformats.org/officeDocument/2006/relationships/image" Target="../media/image1.png"/><Relationship Id="rId35" Type="http://schemas.openxmlformats.org/officeDocument/2006/relationships/image" Target="../media/image47.png"/><Relationship Id="rId43" Type="http://schemas.openxmlformats.org/officeDocument/2006/relationships/image" Target="../media/image55.png"/><Relationship Id="rId48" Type="http://schemas.openxmlformats.org/officeDocument/2006/relationships/image" Target="../media/image60.png"/><Relationship Id="rId56" Type="http://schemas.microsoft.com/office/2007/relationships/hdphoto" Target="../media/hdphoto4.wdp"/><Relationship Id="rId8" Type="http://schemas.openxmlformats.org/officeDocument/2006/relationships/image" Target="../media/image22.jpeg"/><Relationship Id="rId51" Type="http://schemas.openxmlformats.org/officeDocument/2006/relationships/image" Target="../media/image63.png"/><Relationship Id="rId3" Type="http://schemas.openxmlformats.org/officeDocument/2006/relationships/image" Target="../media/image17.jpeg"/><Relationship Id="rId12" Type="http://schemas.openxmlformats.org/officeDocument/2006/relationships/image" Target="../media/image26.jpeg"/><Relationship Id="rId17" Type="http://schemas.openxmlformats.org/officeDocument/2006/relationships/image" Target="../media/image31.jpg"/><Relationship Id="rId25" Type="http://schemas.openxmlformats.org/officeDocument/2006/relationships/image" Target="../media/image39.png"/><Relationship Id="rId33" Type="http://schemas.openxmlformats.org/officeDocument/2006/relationships/image" Target="../media/image45.png"/><Relationship Id="rId38" Type="http://schemas.openxmlformats.org/officeDocument/2006/relationships/image" Target="../media/image50.jpeg"/><Relationship Id="rId46" Type="http://schemas.openxmlformats.org/officeDocument/2006/relationships/image" Target="../media/image58.png"/><Relationship Id="rId20" Type="http://schemas.openxmlformats.org/officeDocument/2006/relationships/image" Target="../media/image34.png"/><Relationship Id="rId41" Type="http://schemas.openxmlformats.org/officeDocument/2006/relationships/image" Target="../media/image53.png"/><Relationship Id="rId54"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20.jpeg"/><Relationship Id="rId15" Type="http://schemas.openxmlformats.org/officeDocument/2006/relationships/image" Target="../media/image29.jpeg"/><Relationship Id="rId23" Type="http://schemas.openxmlformats.org/officeDocument/2006/relationships/image" Target="../media/image37.png"/><Relationship Id="rId28" Type="http://schemas.openxmlformats.org/officeDocument/2006/relationships/image" Target="../media/image42.png"/><Relationship Id="rId36" Type="http://schemas.openxmlformats.org/officeDocument/2006/relationships/image" Target="../media/image48.jpeg"/><Relationship Id="rId49" Type="http://schemas.openxmlformats.org/officeDocument/2006/relationships/image" Target="../media/image61.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AC65E7-025A-4A96-9FB7-F40E006271FF}"/>
              </a:ext>
            </a:extLst>
          </p:cNvPr>
          <p:cNvSpPr/>
          <p:nvPr/>
        </p:nvSpPr>
        <p:spPr>
          <a:xfrm>
            <a:off x="0" y="110450"/>
            <a:ext cx="7058556" cy="4743655"/>
          </a:xfrm>
          <a:prstGeom prst="rect">
            <a:avLst/>
          </a:prstGeom>
          <a:solidFill>
            <a:srgbClr val="2EA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a16="http://schemas.microsoft.com/office/drawing/2014/main" id="{B0687BAF-DB20-473A-BD85-1658C8F4E5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300" b="10820"/>
          <a:stretch/>
        </p:blipFill>
        <p:spPr>
          <a:xfrm>
            <a:off x="4296675" y="413658"/>
            <a:ext cx="3001364" cy="3279238"/>
          </a:xfrm>
          <a:prstGeom prst="rect">
            <a:avLst/>
          </a:prstGeom>
          <a:effectLst>
            <a:outerShdw dist="25400" dir="600000" algn="tl" rotWithShape="0">
              <a:schemeClr val="bg1"/>
            </a:outerShdw>
          </a:effectLst>
        </p:spPr>
      </p:pic>
      <p:sp>
        <p:nvSpPr>
          <p:cNvPr id="13" name="Rectangle 12">
            <a:extLst>
              <a:ext uri="{FF2B5EF4-FFF2-40B4-BE49-F238E27FC236}">
                <a16:creationId xmlns:a16="http://schemas.microsoft.com/office/drawing/2014/main" id="{A7706A97-6654-4822-836D-04C297BED1FE}"/>
              </a:ext>
            </a:extLst>
          </p:cNvPr>
          <p:cNvSpPr/>
          <p:nvPr/>
        </p:nvSpPr>
        <p:spPr>
          <a:xfrm>
            <a:off x="-8781" y="273188"/>
            <a:ext cx="2117656" cy="960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a:extLst>
              <a:ext uri="{FF2B5EF4-FFF2-40B4-BE49-F238E27FC236}">
                <a16:creationId xmlns:a16="http://schemas.microsoft.com/office/drawing/2014/main" id="{8B9EBB80-734E-4C22-8725-C13C7C7663ED}"/>
              </a:ext>
            </a:extLst>
          </p:cNvPr>
          <p:cNvCxnSpPr/>
          <p:nvPr/>
        </p:nvCxnSpPr>
        <p:spPr>
          <a:xfrm>
            <a:off x="211581" y="4151105"/>
            <a:ext cx="277176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5C36B26C-A7DE-41A1-822D-5F5118DBD789}"/>
              </a:ext>
            </a:extLst>
          </p:cNvPr>
          <p:cNvSpPr txBox="1"/>
          <p:nvPr/>
        </p:nvSpPr>
        <p:spPr>
          <a:xfrm>
            <a:off x="143865" y="4338350"/>
            <a:ext cx="2685522" cy="461665"/>
          </a:xfrm>
          <a:prstGeom prst="rect">
            <a:avLst/>
          </a:prstGeom>
          <a:noFill/>
        </p:spPr>
        <p:txBody>
          <a:bodyPr wrap="square" rtlCol="0">
            <a:spAutoFit/>
          </a:bodyPr>
          <a:lstStyle/>
          <a:p>
            <a:r>
              <a:rPr lang="fr-FR" sz="2400" b="1" dirty="0">
                <a:solidFill>
                  <a:srgbClr val="312783"/>
                </a:solidFill>
              </a:rPr>
              <a:t>SOCLE TECHNIQUE</a:t>
            </a:r>
          </a:p>
        </p:txBody>
      </p:sp>
      <p:sp>
        <p:nvSpPr>
          <p:cNvPr id="20" name="ZoneTexte 19">
            <a:extLst>
              <a:ext uri="{FF2B5EF4-FFF2-40B4-BE49-F238E27FC236}">
                <a16:creationId xmlns:a16="http://schemas.microsoft.com/office/drawing/2014/main" id="{419927A3-5696-482A-A138-C0EBF4934C3C}"/>
              </a:ext>
            </a:extLst>
          </p:cNvPr>
          <p:cNvSpPr txBox="1"/>
          <p:nvPr/>
        </p:nvSpPr>
        <p:spPr>
          <a:xfrm>
            <a:off x="143865" y="3255417"/>
            <a:ext cx="3569153" cy="830997"/>
          </a:xfrm>
          <a:prstGeom prst="rect">
            <a:avLst/>
          </a:prstGeom>
          <a:noFill/>
        </p:spPr>
        <p:txBody>
          <a:bodyPr wrap="square" rtlCol="0">
            <a:spAutoFit/>
          </a:bodyPr>
          <a:lstStyle/>
          <a:p>
            <a:r>
              <a:rPr lang="fr-FR" sz="2400" b="1" dirty="0">
                <a:solidFill>
                  <a:srgbClr val="312783"/>
                </a:solidFill>
              </a:rPr>
              <a:t>5 chantiers supports à la préparation de 2024</a:t>
            </a:r>
          </a:p>
        </p:txBody>
      </p:sp>
      <p:sp>
        <p:nvSpPr>
          <p:cNvPr id="21" name="ZoneTexte 20">
            <a:extLst>
              <a:ext uri="{FF2B5EF4-FFF2-40B4-BE49-F238E27FC236}">
                <a16:creationId xmlns:a16="http://schemas.microsoft.com/office/drawing/2014/main" id="{E48B8799-5FEB-476A-9371-22EED445AC85}"/>
              </a:ext>
            </a:extLst>
          </p:cNvPr>
          <p:cNvSpPr txBox="1"/>
          <p:nvPr/>
        </p:nvSpPr>
        <p:spPr>
          <a:xfrm>
            <a:off x="105358" y="328744"/>
            <a:ext cx="2066271" cy="830997"/>
          </a:xfrm>
          <a:prstGeom prst="rect">
            <a:avLst/>
          </a:prstGeom>
          <a:noFill/>
        </p:spPr>
        <p:txBody>
          <a:bodyPr wrap="square" rtlCol="0">
            <a:spAutoFit/>
          </a:bodyPr>
          <a:lstStyle/>
          <a:p>
            <a:r>
              <a:rPr lang="fr-FR" sz="4800" b="1" dirty="0">
                <a:solidFill>
                  <a:srgbClr val="312783"/>
                </a:solidFill>
              </a:rPr>
              <a:t>LIVRET</a:t>
            </a:r>
          </a:p>
        </p:txBody>
      </p:sp>
      <p:sp>
        <p:nvSpPr>
          <p:cNvPr id="23" name="Rectangle 22">
            <a:extLst>
              <a:ext uri="{FF2B5EF4-FFF2-40B4-BE49-F238E27FC236}">
                <a16:creationId xmlns:a16="http://schemas.microsoft.com/office/drawing/2014/main" id="{2E602D19-72A5-4E30-9836-F855AD6A3805}"/>
              </a:ext>
            </a:extLst>
          </p:cNvPr>
          <p:cNvSpPr/>
          <p:nvPr/>
        </p:nvSpPr>
        <p:spPr>
          <a:xfrm>
            <a:off x="-8597" y="1439284"/>
            <a:ext cx="4479461" cy="960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50EE1AAC-27B6-41D7-917A-980858313807}"/>
              </a:ext>
            </a:extLst>
          </p:cNvPr>
          <p:cNvSpPr txBox="1"/>
          <p:nvPr/>
        </p:nvSpPr>
        <p:spPr>
          <a:xfrm>
            <a:off x="123830" y="1504076"/>
            <a:ext cx="4405480" cy="830997"/>
          </a:xfrm>
          <a:prstGeom prst="rect">
            <a:avLst/>
          </a:prstGeom>
          <a:noFill/>
        </p:spPr>
        <p:txBody>
          <a:bodyPr wrap="square" rtlCol="0">
            <a:spAutoFit/>
          </a:bodyPr>
          <a:lstStyle/>
          <a:p>
            <a:r>
              <a:rPr lang="fr-FR" sz="4800" b="1" dirty="0">
                <a:solidFill>
                  <a:srgbClr val="312783"/>
                </a:solidFill>
              </a:rPr>
              <a:t>de RESTITUTION</a:t>
            </a:r>
          </a:p>
        </p:txBody>
      </p:sp>
      <p:sp>
        <p:nvSpPr>
          <p:cNvPr id="30" name="Triangle isocèle 29">
            <a:extLst>
              <a:ext uri="{FF2B5EF4-FFF2-40B4-BE49-F238E27FC236}">
                <a16:creationId xmlns:a16="http://schemas.microsoft.com/office/drawing/2014/main" id="{9AE2D4D2-1A04-4065-8742-7A853E3265BE}"/>
              </a:ext>
            </a:extLst>
          </p:cNvPr>
          <p:cNvSpPr/>
          <p:nvPr/>
        </p:nvSpPr>
        <p:spPr>
          <a:xfrm rot="10800000">
            <a:off x="4504361" y="4544398"/>
            <a:ext cx="1236586" cy="567043"/>
          </a:xfrm>
          <a:prstGeom prst="triangle">
            <a:avLst/>
          </a:prstGeom>
          <a:solidFill>
            <a:srgbClr val="2EA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31">
            <a:extLst>
              <a:ext uri="{FF2B5EF4-FFF2-40B4-BE49-F238E27FC236}">
                <a16:creationId xmlns:a16="http://schemas.microsoft.com/office/drawing/2014/main" id="{832E2CFE-7F66-425E-92BB-696182B0C527}"/>
              </a:ext>
            </a:extLst>
          </p:cNvPr>
          <p:cNvCxnSpPr/>
          <p:nvPr/>
        </p:nvCxnSpPr>
        <p:spPr>
          <a:xfrm>
            <a:off x="0" y="5290217"/>
            <a:ext cx="4518990" cy="0"/>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927E43C5-BFC3-4452-85E1-B17163CEE317}"/>
              </a:ext>
            </a:extLst>
          </p:cNvPr>
          <p:cNvCxnSpPr>
            <a:cxnSpLocks/>
          </p:cNvCxnSpPr>
          <p:nvPr/>
        </p:nvCxnSpPr>
        <p:spPr>
          <a:xfrm>
            <a:off x="4491904" y="5278711"/>
            <a:ext cx="654063" cy="603619"/>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B52FFE8E-91BB-4B95-BEDF-814947FFB722}"/>
              </a:ext>
            </a:extLst>
          </p:cNvPr>
          <p:cNvCxnSpPr>
            <a:cxnSpLocks/>
          </p:cNvCxnSpPr>
          <p:nvPr/>
        </p:nvCxnSpPr>
        <p:spPr>
          <a:xfrm flipH="1">
            <a:off x="5081095" y="5279032"/>
            <a:ext cx="665859" cy="603298"/>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F3997D66-9F5F-49AC-BBEE-195796F12327}"/>
              </a:ext>
            </a:extLst>
          </p:cNvPr>
          <p:cNvCxnSpPr>
            <a:cxnSpLocks/>
          </p:cNvCxnSpPr>
          <p:nvPr/>
        </p:nvCxnSpPr>
        <p:spPr>
          <a:xfrm>
            <a:off x="5712930" y="5291461"/>
            <a:ext cx="1763361" cy="8305"/>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C7235D75-CB3C-4EFC-BAB9-0D1E53E3CA56}"/>
              </a:ext>
            </a:extLst>
          </p:cNvPr>
          <p:cNvCxnSpPr>
            <a:cxnSpLocks/>
          </p:cNvCxnSpPr>
          <p:nvPr/>
        </p:nvCxnSpPr>
        <p:spPr>
          <a:xfrm flipV="1">
            <a:off x="-12122" y="5559692"/>
            <a:ext cx="4485881" cy="8168"/>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AD3F01AE-041D-4643-B0F3-30977DB6C08B}"/>
              </a:ext>
            </a:extLst>
          </p:cNvPr>
          <p:cNvCxnSpPr>
            <a:cxnSpLocks/>
          </p:cNvCxnSpPr>
          <p:nvPr/>
        </p:nvCxnSpPr>
        <p:spPr>
          <a:xfrm>
            <a:off x="4442406" y="5546577"/>
            <a:ext cx="697211" cy="630188"/>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0354C38B-A662-40DB-BBB4-24627FE4F449}"/>
              </a:ext>
            </a:extLst>
          </p:cNvPr>
          <p:cNvCxnSpPr>
            <a:cxnSpLocks/>
          </p:cNvCxnSpPr>
          <p:nvPr/>
        </p:nvCxnSpPr>
        <p:spPr>
          <a:xfrm flipH="1">
            <a:off x="5093796" y="5551161"/>
            <a:ext cx="703561" cy="625604"/>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561A089E-57B6-4D81-B2AF-EFAD92280DE4}"/>
              </a:ext>
            </a:extLst>
          </p:cNvPr>
          <p:cNvCxnSpPr>
            <a:cxnSpLocks/>
          </p:cNvCxnSpPr>
          <p:nvPr/>
        </p:nvCxnSpPr>
        <p:spPr>
          <a:xfrm>
            <a:off x="5758749" y="5563776"/>
            <a:ext cx="1884788" cy="5755"/>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88DD0BAF-E2B8-43C3-AACC-87D0D23C354B}"/>
              </a:ext>
            </a:extLst>
          </p:cNvPr>
          <p:cNvCxnSpPr>
            <a:cxnSpLocks/>
          </p:cNvCxnSpPr>
          <p:nvPr/>
        </p:nvCxnSpPr>
        <p:spPr>
          <a:xfrm flipV="1">
            <a:off x="-5772" y="5862407"/>
            <a:ext cx="4485881" cy="8168"/>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DBD2E78D-3607-4559-8684-F39DA957BFED}"/>
              </a:ext>
            </a:extLst>
          </p:cNvPr>
          <p:cNvCxnSpPr>
            <a:cxnSpLocks/>
          </p:cNvCxnSpPr>
          <p:nvPr/>
        </p:nvCxnSpPr>
        <p:spPr>
          <a:xfrm>
            <a:off x="4448756" y="5849292"/>
            <a:ext cx="697211" cy="630188"/>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2CE820D-682A-48D1-B40A-A9E7B9D679A2}"/>
              </a:ext>
            </a:extLst>
          </p:cNvPr>
          <p:cNvCxnSpPr>
            <a:cxnSpLocks/>
          </p:cNvCxnSpPr>
          <p:nvPr/>
        </p:nvCxnSpPr>
        <p:spPr>
          <a:xfrm flipH="1">
            <a:off x="5100146" y="5853792"/>
            <a:ext cx="703561" cy="625688"/>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CB97FFA6-3B71-4685-A07B-8B830F03E9E7}"/>
              </a:ext>
            </a:extLst>
          </p:cNvPr>
          <p:cNvCxnSpPr>
            <a:cxnSpLocks/>
          </p:cNvCxnSpPr>
          <p:nvPr/>
        </p:nvCxnSpPr>
        <p:spPr>
          <a:xfrm>
            <a:off x="5765099" y="5866491"/>
            <a:ext cx="2071865" cy="0"/>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3A55D1DD-E44C-4681-92D8-DB62D9F6E067}"/>
              </a:ext>
            </a:extLst>
          </p:cNvPr>
          <p:cNvCxnSpPr>
            <a:cxnSpLocks/>
          </p:cNvCxnSpPr>
          <p:nvPr/>
        </p:nvCxnSpPr>
        <p:spPr>
          <a:xfrm flipV="1">
            <a:off x="-15017" y="6130477"/>
            <a:ext cx="4485881" cy="8168"/>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155C09DA-4977-4D9F-8CA7-2C4CB5C1FB2A}"/>
              </a:ext>
            </a:extLst>
          </p:cNvPr>
          <p:cNvCxnSpPr>
            <a:cxnSpLocks/>
          </p:cNvCxnSpPr>
          <p:nvPr/>
        </p:nvCxnSpPr>
        <p:spPr>
          <a:xfrm>
            <a:off x="4439511" y="6117362"/>
            <a:ext cx="697211" cy="630188"/>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EAA3F40F-A60F-40DD-9E40-A0052AF90D9D}"/>
              </a:ext>
            </a:extLst>
          </p:cNvPr>
          <p:cNvCxnSpPr>
            <a:cxnSpLocks/>
          </p:cNvCxnSpPr>
          <p:nvPr/>
        </p:nvCxnSpPr>
        <p:spPr>
          <a:xfrm flipH="1">
            <a:off x="5090901" y="6122051"/>
            <a:ext cx="697211" cy="625499"/>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15214723-225B-4996-953C-B85F21FF5672}"/>
              </a:ext>
            </a:extLst>
          </p:cNvPr>
          <p:cNvCxnSpPr>
            <a:cxnSpLocks/>
          </p:cNvCxnSpPr>
          <p:nvPr/>
        </p:nvCxnSpPr>
        <p:spPr>
          <a:xfrm>
            <a:off x="5755853" y="6131087"/>
            <a:ext cx="2218913" cy="0"/>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sp>
        <p:nvSpPr>
          <p:cNvPr id="74" name="ZoneTexte 73">
            <a:extLst>
              <a:ext uri="{FF2B5EF4-FFF2-40B4-BE49-F238E27FC236}">
                <a16:creationId xmlns:a16="http://schemas.microsoft.com/office/drawing/2014/main" id="{C90BF8A0-794C-4674-A42C-76EDE7EE6B94}"/>
              </a:ext>
            </a:extLst>
          </p:cNvPr>
          <p:cNvSpPr txBox="1"/>
          <p:nvPr/>
        </p:nvSpPr>
        <p:spPr>
          <a:xfrm>
            <a:off x="45358" y="2522109"/>
            <a:ext cx="5136881" cy="646331"/>
          </a:xfrm>
          <a:prstGeom prst="rect">
            <a:avLst/>
          </a:prstGeom>
          <a:noFill/>
        </p:spPr>
        <p:txBody>
          <a:bodyPr wrap="square">
            <a:spAutoFit/>
          </a:bodyPr>
          <a:lstStyle/>
          <a:p>
            <a:r>
              <a:rPr lang="fr-FR" i="1" dirty="0">
                <a:solidFill>
                  <a:schemeClr val="bg1"/>
                </a:solidFill>
              </a:rPr>
              <a:t>« Une dynamique Logistique  au service d’une ambition nationale sportive pour 2024 »</a:t>
            </a:r>
          </a:p>
        </p:txBody>
      </p:sp>
      <p:cxnSp>
        <p:nvCxnSpPr>
          <p:cNvPr id="35" name="Connecteur droit 34">
            <a:extLst>
              <a:ext uri="{FF2B5EF4-FFF2-40B4-BE49-F238E27FC236}">
                <a16:creationId xmlns:a16="http://schemas.microsoft.com/office/drawing/2014/main" id="{BA92D374-0FBD-4142-9672-CF888848C05C}"/>
              </a:ext>
            </a:extLst>
          </p:cNvPr>
          <p:cNvCxnSpPr/>
          <p:nvPr/>
        </p:nvCxnSpPr>
        <p:spPr>
          <a:xfrm>
            <a:off x="-387" y="4995891"/>
            <a:ext cx="4518990" cy="0"/>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97044D46-663B-4A64-B141-CEEAFFD6CCB4}"/>
              </a:ext>
            </a:extLst>
          </p:cNvPr>
          <p:cNvCxnSpPr>
            <a:cxnSpLocks/>
          </p:cNvCxnSpPr>
          <p:nvPr/>
        </p:nvCxnSpPr>
        <p:spPr>
          <a:xfrm>
            <a:off x="4491517" y="4984385"/>
            <a:ext cx="654063" cy="603619"/>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38E28041-4CF9-4DB5-9889-B8F10D1F6CE4}"/>
              </a:ext>
            </a:extLst>
          </p:cNvPr>
          <p:cNvCxnSpPr>
            <a:cxnSpLocks/>
          </p:cNvCxnSpPr>
          <p:nvPr/>
        </p:nvCxnSpPr>
        <p:spPr>
          <a:xfrm flipH="1">
            <a:off x="5080708" y="4984706"/>
            <a:ext cx="665859" cy="603298"/>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BA45FF8D-573D-4459-8EAB-BB6B50082FF8}"/>
              </a:ext>
            </a:extLst>
          </p:cNvPr>
          <p:cNvCxnSpPr>
            <a:cxnSpLocks/>
          </p:cNvCxnSpPr>
          <p:nvPr/>
        </p:nvCxnSpPr>
        <p:spPr>
          <a:xfrm flipV="1">
            <a:off x="5712543" y="4984385"/>
            <a:ext cx="1505703" cy="12750"/>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riangle isocèle 1">
            <a:extLst>
              <a:ext uri="{FF2B5EF4-FFF2-40B4-BE49-F238E27FC236}">
                <a16:creationId xmlns:a16="http://schemas.microsoft.com/office/drawing/2014/main" id="{3AEC1166-539C-44C1-9437-8972B649AC96}"/>
              </a:ext>
            </a:extLst>
          </p:cNvPr>
          <p:cNvSpPr/>
          <p:nvPr/>
        </p:nvSpPr>
        <p:spPr>
          <a:xfrm rot="10800000">
            <a:off x="4638603" y="4826576"/>
            <a:ext cx="966976" cy="460412"/>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pièce, dessin&#10;&#10;Description générée automatiquement">
            <a:extLst>
              <a:ext uri="{FF2B5EF4-FFF2-40B4-BE49-F238E27FC236}">
                <a16:creationId xmlns:a16="http://schemas.microsoft.com/office/drawing/2014/main" id="{4AB93F01-6C46-46B7-A5DB-3DDBC5A8EC3E}"/>
              </a:ext>
            </a:extLst>
          </p:cNvPr>
          <p:cNvPicPr>
            <a:picLocks noChangeAspect="1"/>
          </p:cNvPicPr>
          <p:nvPr/>
        </p:nvPicPr>
        <p:blipFill>
          <a:blip r:embed="rId4"/>
          <a:stretch>
            <a:fillRect/>
          </a:stretch>
        </p:blipFill>
        <p:spPr>
          <a:xfrm>
            <a:off x="7709309" y="413658"/>
            <a:ext cx="1323275" cy="1254346"/>
          </a:xfrm>
          <a:prstGeom prst="rect">
            <a:avLst/>
          </a:prstGeom>
          <a:effectLst/>
        </p:spPr>
      </p:pic>
      <p:pic>
        <p:nvPicPr>
          <p:cNvPr id="5" name="Image 4" descr="Une image contenant dessin&#10;&#10;Description générée automatiquement">
            <a:extLst>
              <a:ext uri="{FF2B5EF4-FFF2-40B4-BE49-F238E27FC236}">
                <a16:creationId xmlns:a16="http://schemas.microsoft.com/office/drawing/2014/main" id="{0468FBD3-1000-4BF8-B7F7-338B06BA6806}"/>
              </a:ext>
            </a:extLst>
          </p:cNvPr>
          <p:cNvPicPr>
            <a:picLocks noChangeAspect="1"/>
          </p:cNvPicPr>
          <p:nvPr/>
        </p:nvPicPr>
        <p:blipFill>
          <a:blip r:embed="rId5">
            <a:duotone>
              <a:prstClr val="black"/>
              <a:srgbClr val="FF0000">
                <a:tint val="45000"/>
                <a:satMod val="400000"/>
              </a:srgbClr>
            </a:duotone>
          </a:blip>
          <a:stretch>
            <a:fillRect/>
          </a:stretch>
        </p:blipFill>
        <p:spPr>
          <a:xfrm>
            <a:off x="9662348" y="979385"/>
            <a:ext cx="1130058" cy="1120019"/>
          </a:xfrm>
          <a:prstGeom prst="rect">
            <a:avLst/>
          </a:prstGeom>
          <a:effectLst/>
        </p:spPr>
      </p:pic>
      <p:pic>
        <p:nvPicPr>
          <p:cNvPr id="6" name="Image 5" descr="Une image contenant dessin&#10;&#10;Description générée automatiquement">
            <a:extLst>
              <a:ext uri="{FF2B5EF4-FFF2-40B4-BE49-F238E27FC236}">
                <a16:creationId xmlns:a16="http://schemas.microsoft.com/office/drawing/2014/main" id="{93D798A7-66E3-4102-904C-50C86A2E4742}"/>
              </a:ext>
            </a:extLst>
          </p:cNvPr>
          <p:cNvPicPr>
            <a:picLocks noChangeAspect="1"/>
          </p:cNvPicPr>
          <p:nvPr/>
        </p:nvPicPr>
        <p:blipFill rotWithShape="1">
          <a:blip r:embed="rId6"/>
          <a:srcRect b="15477"/>
          <a:stretch/>
        </p:blipFill>
        <p:spPr>
          <a:xfrm>
            <a:off x="10139889" y="2441424"/>
            <a:ext cx="1701560" cy="1175297"/>
          </a:xfrm>
          <a:prstGeom prst="rect">
            <a:avLst/>
          </a:prstGeom>
          <a:effectLst/>
        </p:spPr>
      </p:pic>
      <p:pic>
        <p:nvPicPr>
          <p:cNvPr id="8" name="Image 7" descr="Une image contenant fenêtre&#10;&#10;Description générée automatiquement">
            <a:extLst>
              <a:ext uri="{FF2B5EF4-FFF2-40B4-BE49-F238E27FC236}">
                <a16:creationId xmlns:a16="http://schemas.microsoft.com/office/drawing/2014/main" id="{A6AD42CD-D0AF-49A5-97E4-93A3A1A55BCA}"/>
              </a:ext>
            </a:extLst>
          </p:cNvPr>
          <p:cNvPicPr>
            <a:picLocks noChangeAspect="1"/>
          </p:cNvPicPr>
          <p:nvPr/>
        </p:nvPicPr>
        <p:blipFill>
          <a:blip r:embed="rId7">
            <a:duotone>
              <a:prstClr val="black"/>
              <a:srgbClr val="FF9900">
                <a:tint val="45000"/>
                <a:satMod val="400000"/>
              </a:srgbClr>
            </a:duotone>
            <a:extLst>
              <a:ext uri="{BEBA8EAE-BF5A-486C-A8C5-ECC9F3942E4B}">
                <a14:imgProps xmlns:a14="http://schemas.microsoft.com/office/drawing/2010/main">
                  <a14:imgLayer r:embed="rId8">
                    <a14:imgEffect>
                      <a14:colorTemperature colorTemp="1500"/>
                    </a14:imgEffect>
                    <a14:imgEffect>
                      <a14:saturation sat="236000"/>
                    </a14:imgEffect>
                  </a14:imgLayer>
                </a14:imgProps>
              </a:ext>
            </a:extLst>
          </a:blip>
          <a:stretch>
            <a:fillRect/>
          </a:stretch>
        </p:blipFill>
        <p:spPr>
          <a:xfrm>
            <a:off x="10193679" y="5723273"/>
            <a:ext cx="1130062" cy="1130062"/>
          </a:xfrm>
          <a:prstGeom prst="rect">
            <a:avLst/>
          </a:prstGeom>
          <a:effectLst/>
        </p:spPr>
      </p:pic>
      <p:cxnSp>
        <p:nvCxnSpPr>
          <p:cNvPr id="71" name="Connecteur droit 70">
            <a:extLst>
              <a:ext uri="{FF2B5EF4-FFF2-40B4-BE49-F238E27FC236}">
                <a16:creationId xmlns:a16="http://schemas.microsoft.com/office/drawing/2014/main" id="{A5C39309-56FD-4451-8E70-288579D2B785}"/>
              </a:ext>
            </a:extLst>
          </p:cNvPr>
          <p:cNvCxnSpPr>
            <a:cxnSpLocks/>
          </p:cNvCxnSpPr>
          <p:nvPr/>
        </p:nvCxnSpPr>
        <p:spPr>
          <a:xfrm flipV="1">
            <a:off x="7808453" y="4984385"/>
            <a:ext cx="2571223" cy="886190"/>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Image 6" descr="Une image contenant objet, horloge, dessin&#10;&#10;Description générée automatiquement">
            <a:extLst>
              <a:ext uri="{FF2B5EF4-FFF2-40B4-BE49-F238E27FC236}">
                <a16:creationId xmlns:a16="http://schemas.microsoft.com/office/drawing/2014/main" id="{E0E84449-673D-470C-BD20-DA4C9CA9455E}"/>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10335754" y="4195492"/>
            <a:ext cx="1131663" cy="1136658"/>
          </a:xfrm>
          <a:prstGeom prst="rect">
            <a:avLst/>
          </a:prstGeom>
          <a:effectLst/>
        </p:spPr>
      </p:pic>
      <p:cxnSp>
        <p:nvCxnSpPr>
          <p:cNvPr id="77" name="Connecteur droit 76">
            <a:extLst>
              <a:ext uri="{FF2B5EF4-FFF2-40B4-BE49-F238E27FC236}">
                <a16:creationId xmlns:a16="http://schemas.microsoft.com/office/drawing/2014/main" id="{F2E3ABFD-32E2-4FAC-BC7D-1B6FE4582B1E}"/>
              </a:ext>
            </a:extLst>
          </p:cNvPr>
          <p:cNvCxnSpPr>
            <a:cxnSpLocks/>
          </p:cNvCxnSpPr>
          <p:nvPr/>
        </p:nvCxnSpPr>
        <p:spPr>
          <a:xfrm flipV="1">
            <a:off x="7615615" y="3350092"/>
            <a:ext cx="2931591" cy="2226540"/>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A804DD36-25B1-4291-8B35-3700AE391459}"/>
              </a:ext>
            </a:extLst>
          </p:cNvPr>
          <p:cNvCxnSpPr>
            <a:cxnSpLocks/>
          </p:cNvCxnSpPr>
          <p:nvPr/>
        </p:nvCxnSpPr>
        <p:spPr>
          <a:xfrm flipV="1">
            <a:off x="7435282" y="2000939"/>
            <a:ext cx="2492491" cy="3315635"/>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E83D597E-5230-42E9-AE8D-A9A11F505ABC}"/>
              </a:ext>
            </a:extLst>
          </p:cNvPr>
          <p:cNvCxnSpPr>
            <a:cxnSpLocks/>
          </p:cNvCxnSpPr>
          <p:nvPr/>
        </p:nvCxnSpPr>
        <p:spPr>
          <a:xfrm flipV="1">
            <a:off x="7175022" y="1553021"/>
            <a:ext cx="1039601" cy="3463943"/>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92B33CEF-F670-4739-8EB0-7F5E0E41FE4F}"/>
              </a:ext>
            </a:extLst>
          </p:cNvPr>
          <p:cNvCxnSpPr>
            <a:cxnSpLocks/>
            <a:endCxn id="8" idx="1"/>
          </p:cNvCxnSpPr>
          <p:nvPr/>
        </p:nvCxnSpPr>
        <p:spPr>
          <a:xfrm>
            <a:off x="7953306" y="6130477"/>
            <a:ext cx="2240373" cy="157827"/>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sp>
        <p:nvSpPr>
          <p:cNvPr id="122" name="AutoShape 2" descr="Les offres de Fret SNCF | SNCF">
            <a:extLst>
              <a:ext uri="{FF2B5EF4-FFF2-40B4-BE49-F238E27FC236}">
                <a16:creationId xmlns:a16="http://schemas.microsoft.com/office/drawing/2014/main" id="{03C12062-4C3F-40B5-94A7-76C27AC690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350195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46CDE883-ACF7-4AD3-8302-0EFBDE282C61}"/>
              </a:ext>
            </a:extLst>
          </p:cNvPr>
          <p:cNvCxnSpPr>
            <a:cxnSpLocks/>
          </p:cNvCxnSpPr>
          <p:nvPr/>
        </p:nvCxnSpPr>
        <p:spPr>
          <a:xfrm flipH="1" flipV="1">
            <a:off x="1690301" y="400827"/>
            <a:ext cx="1050170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0F5A11E7-FA78-4C7B-A4BD-702653DE4447}"/>
              </a:ext>
            </a:extLst>
          </p:cNvPr>
          <p:cNvCxnSpPr>
            <a:cxnSpLocks/>
          </p:cNvCxnSpPr>
          <p:nvPr/>
        </p:nvCxnSpPr>
        <p:spPr>
          <a:xfrm>
            <a:off x="1219291" y="387712"/>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06302BF-12C3-4370-A205-2CB13BE653AA}"/>
              </a:ext>
            </a:extLst>
          </p:cNvPr>
          <p:cNvCxnSpPr>
            <a:cxnSpLocks/>
          </p:cNvCxnSpPr>
          <p:nvPr/>
        </p:nvCxnSpPr>
        <p:spPr>
          <a:xfrm flipH="1">
            <a:off x="0" y="400827"/>
            <a:ext cx="125143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50DCBC2-C85F-454E-9A9A-787E7F712801}"/>
              </a:ext>
            </a:extLst>
          </p:cNvPr>
          <p:cNvCxnSpPr>
            <a:cxnSpLocks/>
          </p:cNvCxnSpPr>
          <p:nvPr/>
        </p:nvCxnSpPr>
        <p:spPr>
          <a:xfrm flipH="1">
            <a:off x="1440346" y="387711"/>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FF3FCC1-0181-4124-B9A1-E468E9A4634E}"/>
              </a:ext>
            </a:extLst>
          </p:cNvPr>
          <p:cNvSpPr txBox="1"/>
          <p:nvPr/>
        </p:nvSpPr>
        <p:spPr>
          <a:xfrm>
            <a:off x="275042" y="563803"/>
            <a:ext cx="1176733" cy="1107996"/>
          </a:xfrm>
          <a:prstGeom prst="rect">
            <a:avLst/>
          </a:prstGeom>
          <a:noFill/>
        </p:spPr>
        <p:txBody>
          <a:bodyPr wrap="square">
            <a:spAutoFit/>
          </a:bodyPr>
          <a:lstStyle/>
          <a:p>
            <a:r>
              <a:rPr lang="fr-FR" sz="6600" b="1" dirty="0">
                <a:solidFill>
                  <a:srgbClr val="002060"/>
                </a:solidFill>
              </a:rPr>
              <a:t>2#</a:t>
            </a:r>
            <a:r>
              <a:rPr lang="fr-FR" sz="1800" b="1" dirty="0">
                <a:solidFill>
                  <a:srgbClr val="002060"/>
                </a:solidFill>
              </a:rPr>
              <a:t> </a:t>
            </a:r>
          </a:p>
        </p:txBody>
      </p:sp>
      <p:sp>
        <p:nvSpPr>
          <p:cNvPr id="3" name="ZoneTexte 2">
            <a:extLst>
              <a:ext uri="{FF2B5EF4-FFF2-40B4-BE49-F238E27FC236}">
                <a16:creationId xmlns:a16="http://schemas.microsoft.com/office/drawing/2014/main" id="{25961BC7-E4AD-4FBB-8524-EC21A95AF1C2}"/>
              </a:ext>
            </a:extLst>
          </p:cNvPr>
          <p:cNvSpPr txBox="1"/>
          <p:nvPr/>
        </p:nvSpPr>
        <p:spPr>
          <a:xfrm>
            <a:off x="1310728" y="794635"/>
            <a:ext cx="4755399" cy="646331"/>
          </a:xfrm>
          <a:prstGeom prst="rect">
            <a:avLst/>
          </a:prstGeom>
          <a:solidFill>
            <a:srgbClr val="002060"/>
          </a:solidFill>
        </p:spPr>
        <p:txBody>
          <a:bodyPr wrap="square" rtlCol="0">
            <a:spAutoFit/>
          </a:bodyPr>
          <a:lstStyle/>
          <a:p>
            <a:r>
              <a:rPr lang="fr-FR" b="1" dirty="0">
                <a:solidFill>
                  <a:schemeClr val="bg1"/>
                </a:solidFill>
              </a:rPr>
              <a:t>QUATRE ENJEUX</a:t>
            </a:r>
          </a:p>
          <a:p>
            <a:r>
              <a:rPr lang="fr-FR" b="1" dirty="0">
                <a:solidFill>
                  <a:schemeClr val="bg1"/>
                </a:solidFill>
              </a:rPr>
              <a:t>POUR UNE LOGISTIQUE PERFORMANTE EN 2024</a:t>
            </a:r>
          </a:p>
        </p:txBody>
      </p:sp>
      <p:sp>
        <p:nvSpPr>
          <p:cNvPr id="11" name="ZoneTexte 10">
            <a:extLst>
              <a:ext uri="{FF2B5EF4-FFF2-40B4-BE49-F238E27FC236}">
                <a16:creationId xmlns:a16="http://schemas.microsoft.com/office/drawing/2014/main" id="{7BE2585B-508F-4569-A89B-4D7B3404D106}"/>
              </a:ext>
            </a:extLst>
          </p:cNvPr>
          <p:cNvSpPr txBox="1"/>
          <p:nvPr/>
        </p:nvSpPr>
        <p:spPr>
          <a:xfrm>
            <a:off x="162108" y="1671798"/>
            <a:ext cx="5933892" cy="646331"/>
          </a:xfrm>
          <a:prstGeom prst="rect">
            <a:avLst/>
          </a:prstGeom>
          <a:solidFill>
            <a:srgbClr val="002060"/>
          </a:solidFill>
        </p:spPr>
        <p:txBody>
          <a:bodyPr wrap="square">
            <a:spAutoFit/>
          </a:bodyPr>
          <a:lstStyle/>
          <a:p>
            <a:r>
              <a:rPr lang="fr-FR" dirty="0">
                <a:solidFill>
                  <a:schemeClr val="bg1"/>
                </a:solidFill>
              </a:rPr>
              <a:t>Améliorer la qualité de l’air / congestion / bruit des prestations de transport de marchandises</a:t>
            </a:r>
          </a:p>
        </p:txBody>
      </p:sp>
      <p:sp>
        <p:nvSpPr>
          <p:cNvPr id="19" name="ZoneTexte 18">
            <a:extLst>
              <a:ext uri="{FF2B5EF4-FFF2-40B4-BE49-F238E27FC236}">
                <a16:creationId xmlns:a16="http://schemas.microsoft.com/office/drawing/2014/main" id="{DDEB9B9C-1074-44BC-9274-5BE9CF294F8B}"/>
              </a:ext>
            </a:extLst>
          </p:cNvPr>
          <p:cNvSpPr txBox="1"/>
          <p:nvPr/>
        </p:nvSpPr>
        <p:spPr>
          <a:xfrm>
            <a:off x="6534304" y="1668415"/>
            <a:ext cx="5307370" cy="646331"/>
          </a:xfrm>
          <a:prstGeom prst="rect">
            <a:avLst/>
          </a:prstGeom>
          <a:solidFill>
            <a:srgbClr val="002060"/>
          </a:solidFill>
        </p:spPr>
        <p:txBody>
          <a:bodyPr wrap="square">
            <a:spAutoFit/>
          </a:bodyPr>
          <a:lstStyle/>
          <a:p>
            <a:r>
              <a:rPr lang="fr-FR" dirty="0">
                <a:solidFill>
                  <a:schemeClr val="bg1"/>
                </a:solidFill>
              </a:rPr>
              <a:t>Maintenir une activité économique, pour les résidents et les entreprises</a:t>
            </a:r>
          </a:p>
        </p:txBody>
      </p:sp>
      <p:sp>
        <p:nvSpPr>
          <p:cNvPr id="5" name="ZoneTexte 4">
            <a:extLst>
              <a:ext uri="{FF2B5EF4-FFF2-40B4-BE49-F238E27FC236}">
                <a16:creationId xmlns:a16="http://schemas.microsoft.com/office/drawing/2014/main" id="{84B3210A-531F-40D6-B2A8-BB840CBD8DA6}"/>
              </a:ext>
            </a:extLst>
          </p:cNvPr>
          <p:cNvSpPr txBox="1"/>
          <p:nvPr/>
        </p:nvSpPr>
        <p:spPr>
          <a:xfrm>
            <a:off x="117463" y="2402526"/>
            <a:ext cx="6023182" cy="4247317"/>
          </a:xfrm>
          <a:prstGeom prst="rect">
            <a:avLst/>
          </a:prstGeom>
          <a:noFill/>
        </p:spPr>
        <p:txBody>
          <a:bodyPr wrap="square" rtlCol="0">
            <a:spAutoFit/>
          </a:bodyPr>
          <a:lstStyle/>
          <a:p>
            <a:pPr algn="just"/>
            <a:r>
              <a:rPr lang="fr-FR" sz="1500" i="1" dirty="0"/>
              <a:t>Les enjeux de la </a:t>
            </a:r>
            <a:r>
              <a:rPr lang="fr-FR" sz="1500" b="1" i="1" dirty="0"/>
              <a:t>pollution des villes</a:t>
            </a:r>
            <a:r>
              <a:rPr lang="fr-FR" sz="1500" i="1" dirty="0"/>
              <a:t> ont orienté différentes collectivités/métropoles dans la mise en place de réglementations spécifiques de zones de restriction de circulation, les ZFE. Cette disposition renforcée depuis Septembre 2020 par la Loi d’Orientation des Mobilités met donc en perspective la nécessité d’une évolution nécessaire et rapide des moyens de livraison en matière de motorisation.</a:t>
            </a:r>
          </a:p>
          <a:p>
            <a:pPr algn="just"/>
            <a:r>
              <a:rPr lang="fr-FR" sz="1500" i="1" dirty="0"/>
              <a:t>De plus les </a:t>
            </a:r>
            <a:r>
              <a:rPr lang="fr-FR" sz="1500" b="1" i="1" dirty="0"/>
              <a:t>nuisances sonores</a:t>
            </a:r>
            <a:r>
              <a:rPr lang="fr-FR" sz="1500" i="1" dirty="0"/>
              <a:t>, ensuite, sont liées au bruit du moteur (à l’arrêt ou en vitesse faible), au roulement sur la chaussée (à vitesse élevée), aux équipements du véhicule (hayon élévateur, équipement frigorifique), à la manutention, et à l’ouverture et la fermeture des portes. En heure de pointe, les véhicules de marchandises ajouteraient en moyenne 5 dB(A) supplémentaires au bruit des voitures particulières. La recherche de nouvelles organisations logistiques vers des horaires décalés implique une plus grande intégration des bonnes pratiques associées à </a:t>
            </a:r>
            <a:r>
              <a:rPr lang="fr-FR" sz="1500" i="1" dirty="0" err="1"/>
              <a:t>Certibruit</a:t>
            </a:r>
            <a:r>
              <a:rPr lang="fr-FR" sz="1500" i="1" dirty="0"/>
              <a:t>.</a:t>
            </a:r>
          </a:p>
          <a:p>
            <a:pPr algn="just"/>
            <a:r>
              <a:rPr lang="fr-FR" sz="1500" i="1" dirty="0"/>
              <a:t>Enfin, on estime que le transport de marchandises représente, selon les agglomérations, </a:t>
            </a:r>
            <a:r>
              <a:rPr lang="fr-FR" sz="1500" b="1" i="1" dirty="0"/>
              <a:t>entre 9 et 15% des déplacements de véhicules</a:t>
            </a:r>
            <a:r>
              <a:rPr lang="fr-FR" sz="1500" i="1" dirty="0"/>
              <a:t>. Générés par un besoin de consommation, ceux-ci doivent se réinventer pour 2024 et travailler vers différentes innovations en matière d’optimisation de flux.</a:t>
            </a:r>
          </a:p>
        </p:txBody>
      </p:sp>
      <p:sp>
        <p:nvSpPr>
          <p:cNvPr id="8" name="ZoneTexte 7">
            <a:extLst>
              <a:ext uri="{FF2B5EF4-FFF2-40B4-BE49-F238E27FC236}">
                <a16:creationId xmlns:a16="http://schemas.microsoft.com/office/drawing/2014/main" id="{E57C4B9F-DD73-4110-86D4-B80F782611DF}"/>
              </a:ext>
            </a:extLst>
          </p:cNvPr>
          <p:cNvSpPr txBox="1"/>
          <p:nvPr/>
        </p:nvSpPr>
        <p:spPr>
          <a:xfrm>
            <a:off x="6477610" y="2402526"/>
            <a:ext cx="5364063" cy="3093154"/>
          </a:xfrm>
          <a:prstGeom prst="rect">
            <a:avLst/>
          </a:prstGeom>
          <a:noFill/>
        </p:spPr>
        <p:txBody>
          <a:bodyPr wrap="square" rtlCol="0">
            <a:spAutoFit/>
          </a:bodyPr>
          <a:lstStyle/>
          <a:p>
            <a:pPr algn="just"/>
            <a:r>
              <a:rPr lang="fr-FR" sz="1500" i="1" dirty="0"/>
              <a:t>L’attractivité des Jeux Olympiques de 2024 va générer une accentuation de flux de produits de construction et de consommation. Pendant ces différentes phases (amont et pendant les Jeux) la logistique du quotidien va donc se mêler à ces différents flux et prendre en compte des contraintes supplémentaires d’exploitation pour maintenir une activité nécessaire aux besoins de vie de la métropole tout en maintenant sa qualité de service.</a:t>
            </a:r>
          </a:p>
          <a:p>
            <a:pPr algn="just"/>
            <a:r>
              <a:rPr lang="fr-FR" sz="1500" i="1" dirty="0"/>
              <a:t>Dans cette perspective, les entreprises, les Pouvoirs publics, les collectivités doivent s’organiser pour évaluer l’impact économique sur les activités économiques ainsi que sur le maintien de l’équilibre économique associé aux potentiels coûts d’exploitation supplémentaires générés.</a:t>
            </a:r>
          </a:p>
        </p:txBody>
      </p:sp>
      <p:sp>
        <p:nvSpPr>
          <p:cNvPr id="10" name="Triangle isocèle 9">
            <a:extLst>
              <a:ext uri="{FF2B5EF4-FFF2-40B4-BE49-F238E27FC236}">
                <a16:creationId xmlns:a16="http://schemas.microsoft.com/office/drawing/2014/main" id="{9B762D37-35AD-4950-A735-A474BFCB8BAE}"/>
              </a:ext>
            </a:extLst>
          </p:cNvPr>
          <p:cNvSpPr/>
          <p:nvPr/>
        </p:nvSpPr>
        <p:spPr>
          <a:xfrm rot="10800000">
            <a:off x="987083" y="20648"/>
            <a:ext cx="970084" cy="483491"/>
          </a:xfrm>
          <a:prstGeom prst="triangle">
            <a:avLst/>
          </a:prstGeom>
          <a:solidFill>
            <a:schemeClr val="bg1"/>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0E32F095-989E-4198-AE8B-5E306527679D}"/>
              </a:ext>
            </a:extLst>
          </p:cNvPr>
          <p:cNvPicPr>
            <a:picLocks noChangeAspect="1"/>
          </p:cNvPicPr>
          <p:nvPr/>
        </p:nvPicPr>
        <p:blipFill>
          <a:blip r:embed="rId2"/>
          <a:stretch>
            <a:fillRect/>
          </a:stretch>
        </p:blipFill>
        <p:spPr>
          <a:xfrm>
            <a:off x="1359150" y="68662"/>
            <a:ext cx="255210" cy="283567"/>
          </a:xfrm>
          <a:prstGeom prst="rect">
            <a:avLst/>
          </a:prstGeom>
        </p:spPr>
      </p:pic>
      <p:sp>
        <p:nvSpPr>
          <p:cNvPr id="9" name="ZoneTexte 8">
            <a:extLst>
              <a:ext uri="{FF2B5EF4-FFF2-40B4-BE49-F238E27FC236}">
                <a16:creationId xmlns:a16="http://schemas.microsoft.com/office/drawing/2014/main" id="{90BB5A16-DF65-48B4-8229-8E138633D6EE}"/>
              </a:ext>
            </a:extLst>
          </p:cNvPr>
          <p:cNvSpPr txBox="1"/>
          <p:nvPr/>
        </p:nvSpPr>
        <p:spPr>
          <a:xfrm>
            <a:off x="11558017" y="6525684"/>
            <a:ext cx="484152" cy="307777"/>
          </a:xfrm>
          <a:prstGeom prst="rect">
            <a:avLst/>
          </a:prstGeom>
          <a:noFill/>
        </p:spPr>
        <p:txBody>
          <a:bodyPr wrap="square" rtlCol="0">
            <a:spAutoFit/>
          </a:bodyPr>
          <a:lstStyle/>
          <a:p>
            <a:r>
              <a:rPr lang="fr-FR" sz="1400" dirty="0"/>
              <a:t>10</a:t>
            </a:r>
          </a:p>
        </p:txBody>
      </p:sp>
    </p:spTree>
    <p:extLst>
      <p:ext uri="{BB962C8B-B14F-4D97-AF65-F5344CB8AC3E}">
        <p14:creationId xmlns:p14="http://schemas.microsoft.com/office/powerpoint/2010/main" val="317822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46CDE883-ACF7-4AD3-8302-0EFBDE282C61}"/>
              </a:ext>
            </a:extLst>
          </p:cNvPr>
          <p:cNvCxnSpPr>
            <a:cxnSpLocks/>
          </p:cNvCxnSpPr>
          <p:nvPr/>
        </p:nvCxnSpPr>
        <p:spPr>
          <a:xfrm flipH="1" flipV="1">
            <a:off x="1690301" y="411978"/>
            <a:ext cx="1050170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0F5A11E7-FA78-4C7B-A4BD-702653DE4447}"/>
              </a:ext>
            </a:extLst>
          </p:cNvPr>
          <p:cNvCxnSpPr>
            <a:cxnSpLocks/>
          </p:cNvCxnSpPr>
          <p:nvPr/>
        </p:nvCxnSpPr>
        <p:spPr>
          <a:xfrm>
            <a:off x="1219291" y="398863"/>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06302BF-12C3-4370-A205-2CB13BE653AA}"/>
              </a:ext>
            </a:extLst>
          </p:cNvPr>
          <p:cNvCxnSpPr>
            <a:cxnSpLocks/>
          </p:cNvCxnSpPr>
          <p:nvPr/>
        </p:nvCxnSpPr>
        <p:spPr>
          <a:xfrm flipH="1">
            <a:off x="0" y="411978"/>
            <a:ext cx="125143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50DCBC2-C85F-454E-9A9A-787E7F712801}"/>
              </a:ext>
            </a:extLst>
          </p:cNvPr>
          <p:cNvCxnSpPr>
            <a:cxnSpLocks/>
          </p:cNvCxnSpPr>
          <p:nvPr/>
        </p:nvCxnSpPr>
        <p:spPr>
          <a:xfrm flipH="1">
            <a:off x="1440346" y="398862"/>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FF3FCC1-0181-4124-B9A1-E468E9A4634E}"/>
              </a:ext>
            </a:extLst>
          </p:cNvPr>
          <p:cNvSpPr txBox="1"/>
          <p:nvPr/>
        </p:nvSpPr>
        <p:spPr>
          <a:xfrm>
            <a:off x="289678" y="563803"/>
            <a:ext cx="1176733" cy="1107996"/>
          </a:xfrm>
          <a:prstGeom prst="rect">
            <a:avLst/>
          </a:prstGeom>
          <a:noFill/>
        </p:spPr>
        <p:txBody>
          <a:bodyPr wrap="square">
            <a:spAutoFit/>
          </a:bodyPr>
          <a:lstStyle/>
          <a:p>
            <a:r>
              <a:rPr lang="fr-FR" sz="6600" b="1" dirty="0">
                <a:solidFill>
                  <a:srgbClr val="002060"/>
                </a:solidFill>
              </a:rPr>
              <a:t>2#</a:t>
            </a:r>
            <a:r>
              <a:rPr lang="fr-FR" sz="1800" b="1" dirty="0">
                <a:solidFill>
                  <a:srgbClr val="002060"/>
                </a:solidFill>
              </a:rPr>
              <a:t> </a:t>
            </a:r>
          </a:p>
        </p:txBody>
      </p:sp>
      <p:sp>
        <p:nvSpPr>
          <p:cNvPr id="3" name="ZoneTexte 2">
            <a:extLst>
              <a:ext uri="{FF2B5EF4-FFF2-40B4-BE49-F238E27FC236}">
                <a16:creationId xmlns:a16="http://schemas.microsoft.com/office/drawing/2014/main" id="{25961BC7-E4AD-4FBB-8524-EC21A95AF1C2}"/>
              </a:ext>
            </a:extLst>
          </p:cNvPr>
          <p:cNvSpPr txBox="1"/>
          <p:nvPr/>
        </p:nvSpPr>
        <p:spPr>
          <a:xfrm>
            <a:off x="1325364" y="794635"/>
            <a:ext cx="4755399" cy="646331"/>
          </a:xfrm>
          <a:prstGeom prst="rect">
            <a:avLst/>
          </a:prstGeom>
          <a:solidFill>
            <a:srgbClr val="002060"/>
          </a:solidFill>
        </p:spPr>
        <p:txBody>
          <a:bodyPr wrap="square" rtlCol="0">
            <a:spAutoFit/>
          </a:bodyPr>
          <a:lstStyle/>
          <a:p>
            <a:r>
              <a:rPr lang="fr-FR" b="1" dirty="0">
                <a:solidFill>
                  <a:schemeClr val="bg1"/>
                </a:solidFill>
              </a:rPr>
              <a:t>QUATRE ENJEUX</a:t>
            </a:r>
          </a:p>
          <a:p>
            <a:r>
              <a:rPr lang="fr-FR" b="1" dirty="0">
                <a:solidFill>
                  <a:schemeClr val="bg1"/>
                </a:solidFill>
              </a:rPr>
              <a:t>POUR UNE LOGISTIQUE PERFORMANTE EN 2024</a:t>
            </a:r>
          </a:p>
        </p:txBody>
      </p:sp>
      <p:sp>
        <p:nvSpPr>
          <p:cNvPr id="8" name="ZoneTexte 7">
            <a:extLst>
              <a:ext uri="{FF2B5EF4-FFF2-40B4-BE49-F238E27FC236}">
                <a16:creationId xmlns:a16="http://schemas.microsoft.com/office/drawing/2014/main" id="{FB1F8326-E401-4899-B2CD-7E7E6DB59E6E}"/>
              </a:ext>
            </a:extLst>
          </p:cNvPr>
          <p:cNvSpPr txBox="1"/>
          <p:nvPr/>
        </p:nvSpPr>
        <p:spPr>
          <a:xfrm>
            <a:off x="6620256" y="1570665"/>
            <a:ext cx="5282066" cy="646331"/>
          </a:xfrm>
          <a:prstGeom prst="rect">
            <a:avLst/>
          </a:prstGeom>
          <a:solidFill>
            <a:srgbClr val="002060"/>
          </a:solidFill>
        </p:spPr>
        <p:txBody>
          <a:bodyPr wrap="square" rtlCol="0">
            <a:spAutoFit/>
          </a:bodyPr>
          <a:lstStyle/>
          <a:p>
            <a:r>
              <a:rPr lang="fr-FR" sz="1800" dirty="0">
                <a:solidFill>
                  <a:schemeClr val="bg1"/>
                </a:solidFill>
              </a:rPr>
              <a:t>Développer un héritage logistique attractif et </a:t>
            </a:r>
          </a:p>
          <a:p>
            <a:r>
              <a:rPr lang="fr-FR" sz="1800" dirty="0">
                <a:solidFill>
                  <a:schemeClr val="bg1"/>
                </a:solidFill>
              </a:rPr>
              <a:t>durable</a:t>
            </a:r>
            <a:endParaRPr lang="fr-FR" dirty="0">
              <a:solidFill>
                <a:schemeClr val="bg1"/>
              </a:solidFill>
            </a:endParaRPr>
          </a:p>
        </p:txBody>
      </p:sp>
      <p:sp>
        <p:nvSpPr>
          <p:cNvPr id="14" name="ZoneTexte 13">
            <a:extLst>
              <a:ext uri="{FF2B5EF4-FFF2-40B4-BE49-F238E27FC236}">
                <a16:creationId xmlns:a16="http://schemas.microsoft.com/office/drawing/2014/main" id="{CF764E54-23DC-422F-8C11-B3F04BFE063F}"/>
              </a:ext>
            </a:extLst>
          </p:cNvPr>
          <p:cNvSpPr txBox="1"/>
          <p:nvPr/>
        </p:nvSpPr>
        <p:spPr>
          <a:xfrm>
            <a:off x="135171" y="1570665"/>
            <a:ext cx="5960829" cy="646331"/>
          </a:xfrm>
          <a:prstGeom prst="rect">
            <a:avLst/>
          </a:prstGeom>
          <a:solidFill>
            <a:srgbClr val="002060"/>
          </a:solidFill>
        </p:spPr>
        <p:txBody>
          <a:bodyPr wrap="square">
            <a:spAutoFit/>
          </a:bodyPr>
          <a:lstStyle/>
          <a:p>
            <a:r>
              <a:rPr lang="fr-FR" dirty="0">
                <a:solidFill>
                  <a:schemeClr val="bg1"/>
                </a:solidFill>
              </a:rPr>
              <a:t>Améliorer la connaissance des flux logistiques et identifier les ressources numériques (data).</a:t>
            </a:r>
          </a:p>
        </p:txBody>
      </p:sp>
      <p:sp>
        <p:nvSpPr>
          <p:cNvPr id="9" name="ZoneTexte 8">
            <a:extLst>
              <a:ext uri="{FF2B5EF4-FFF2-40B4-BE49-F238E27FC236}">
                <a16:creationId xmlns:a16="http://schemas.microsoft.com/office/drawing/2014/main" id="{5A465EAD-8F68-452F-8206-C8AD502A085B}"/>
              </a:ext>
            </a:extLst>
          </p:cNvPr>
          <p:cNvSpPr txBox="1"/>
          <p:nvPr/>
        </p:nvSpPr>
        <p:spPr>
          <a:xfrm>
            <a:off x="6620257" y="2290877"/>
            <a:ext cx="5282066" cy="4585871"/>
          </a:xfrm>
          <a:prstGeom prst="rect">
            <a:avLst/>
          </a:prstGeom>
          <a:noFill/>
        </p:spPr>
        <p:txBody>
          <a:bodyPr wrap="square" rtlCol="0">
            <a:spAutoFit/>
          </a:bodyPr>
          <a:lstStyle/>
          <a:p>
            <a:pPr algn="just"/>
            <a:r>
              <a:rPr lang="fr-FR" sz="1500" i="1" dirty="0"/>
              <a:t>Et demain… Quelle ambition logistique future dans cette ville modelée par l’évènement des Jeux Olympiques ? Une des principales attentes du secteur serait d’obtenir en matière d’héritage une logistique plus intégrée au fonctionnement de la collectivité. </a:t>
            </a:r>
          </a:p>
          <a:p>
            <a:pPr algn="just"/>
            <a:r>
              <a:rPr lang="fr-FR" sz="1500" i="1" dirty="0"/>
              <a:t>L’année 2020 a révélé son caractère essentiel ainsi que son rayonnement dans le quotidien des citoyens. Il en sera sans doute tout autant lors de la réalisation des Jeux 2024. </a:t>
            </a:r>
          </a:p>
          <a:p>
            <a:pPr algn="just"/>
            <a:r>
              <a:rPr lang="fr-FR" sz="1500" i="1" dirty="0"/>
              <a:t>Favorisons ensemble le déploiement de </a:t>
            </a:r>
            <a:r>
              <a:rPr lang="fr-FR" sz="1500" b="1" i="1" dirty="0"/>
              <a:t>systèmes de prévisibilité des flux logistiques, une infrastructure plus connectée et aménagée pour intégrer les logistiques du dernier km ainsi que des solutions de massification</a:t>
            </a:r>
            <a:r>
              <a:rPr lang="fr-FR" sz="1500" i="1" dirty="0"/>
              <a:t>. Construisons des </a:t>
            </a:r>
            <a:r>
              <a:rPr lang="fr-FR" sz="1500" b="1" i="1" dirty="0"/>
              <a:t>solutions logistiques multimodales</a:t>
            </a:r>
            <a:r>
              <a:rPr lang="fr-FR" sz="1500" i="1" dirty="0"/>
              <a:t> plus en adéquation avec les modèles économiques du secteur et </a:t>
            </a:r>
            <a:r>
              <a:rPr lang="fr-FR" sz="1500" b="1" i="1" dirty="0"/>
              <a:t>développons une évolution environnementale des moyens de livraison </a:t>
            </a:r>
            <a:r>
              <a:rPr lang="fr-FR" sz="1500" i="1" dirty="0"/>
              <a:t>avec le soutien des pouvoirs publics. L’héritage logistique se prépare dès maintenant!</a:t>
            </a:r>
          </a:p>
          <a:p>
            <a:pPr algn="just"/>
            <a:endParaRPr lang="fr-FR" sz="700" i="1" dirty="0"/>
          </a:p>
          <a:p>
            <a:pPr algn="just"/>
            <a:r>
              <a:rPr lang="fr-FR" sz="1500" b="1" i="1" dirty="0"/>
              <a:t>Cette initiative cristallise le positionnement de notre secteur comme acteur de la réussite de ces jeux et de la construction d’une ville plus durable !</a:t>
            </a:r>
          </a:p>
        </p:txBody>
      </p:sp>
      <p:sp>
        <p:nvSpPr>
          <p:cNvPr id="11" name="Triangle isocèle 10">
            <a:extLst>
              <a:ext uri="{FF2B5EF4-FFF2-40B4-BE49-F238E27FC236}">
                <a16:creationId xmlns:a16="http://schemas.microsoft.com/office/drawing/2014/main" id="{ED607DCD-6EF2-4180-AA54-6D95AB1AF4C4}"/>
              </a:ext>
            </a:extLst>
          </p:cNvPr>
          <p:cNvSpPr/>
          <p:nvPr/>
        </p:nvSpPr>
        <p:spPr>
          <a:xfrm rot="10800000">
            <a:off x="987083" y="20648"/>
            <a:ext cx="970084" cy="483491"/>
          </a:xfrm>
          <a:prstGeom prst="triangle">
            <a:avLst/>
          </a:prstGeom>
          <a:solidFill>
            <a:schemeClr val="bg1"/>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EC04D93F-5234-4C45-9F9B-8F4449602345}"/>
              </a:ext>
            </a:extLst>
          </p:cNvPr>
          <p:cNvPicPr>
            <a:picLocks noChangeAspect="1"/>
          </p:cNvPicPr>
          <p:nvPr/>
        </p:nvPicPr>
        <p:blipFill>
          <a:blip r:embed="rId2"/>
          <a:stretch>
            <a:fillRect/>
          </a:stretch>
        </p:blipFill>
        <p:spPr>
          <a:xfrm>
            <a:off x="1359150" y="68662"/>
            <a:ext cx="255210" cy="283567"/>
          </a:xfrm>
          <a:prstGeom prst="rect">
            <a:avLst/>
          </a:prstGeom>
        </p:spPr>
      </p:pic>
      <p:sp>
        <p:nvSpPr>
          <p:cNvPr id="10" name="ZoneTexte 9">
            <a:extLst>
              <a:ext uri="{FF2B5EF4-FFF2-40B4-BE49-F238E27FC236}">
                <a16:creationId xmlns:a16="http://schemas.microsoft.com/office/drawing/2014/main" id="{C45FB167-1D6F-4DBB-BC22-235930845980}"/>
              </a:ext>
            </a:extLst>
          </p:cNvPr>
          <p:cNvSpPr txBox="1"/>
          <p:nvPr/>
        </p:nvSpPr>
        <p:spPr>
          <a:xfrm>
            <a:off x="57852" y="2211304"/>
            <a:ext cx="5984504" cy="4478149"/>
          </a:xfrm>
          <a:prstGeom prst="rect">
            <a:avLst/>
          </a:prstGeom>
          <a:noFill/>
        </p:spPr>
        <p:txBody>
          <a:bodyPr wrap="square">
            <a:spAutoFit/>
          </a:bodyPr>
          <a:lstStyle/>
          <a:p>
            <a:pPr algn="just"/>
            <a:r>
              <a:rPr lang="fr-FR" sz="1500" dirty="0"/>
              <a:t>Une meilleure intégration de la </a:t>
            </a:r>
            <a:r>
              <a:rPr lang="fr-FR" sz="1500" b="1" dirty="0"/>
              <a:t>géographie des flux </a:t>
            </a:r>
            <a:r>
              <a:rPr lang="fr-FR" sz="1500" dirty="0"/>
              <a:t>dans la régulation et l’optimisation des plans de transport semble être un élément nécessaire pour une partie de la logistique 2024. Cette logistique 2.0 permettra </a:t>
            </a:r>
            <a:r>
              <a:rPr lang="fr-FR" sz="1500" b="1" dirty="0"/>
              <a:t>d’optimiser le réapprovisionnement et la gestion des stocks.  </a:t>
            </a:r>
          </a:p>
          <a:p>
            <a:pPr algn="just"/>
            <a:r>
              <a:rPr lang="fr-FR" sz="1500" dirty="0"/>
              <a:t>Les Jeux peuvent être un tremplin dans cette démarche collaborative de la planification, de la prévision et des réapprovisionnements. Celle-ci favorisera le partage de datas entre fournisseurs, distributeurs, et transporteurs. En particulier, des informations relatives aux prévisions de ventes et de planification dans le cadre des Jeux.</a:t>
            </a:r>
          </a:p>
          <a:p>
            <a:pPr algn="just"/>
            <a:r>
              <a:rPr lang="fr-FR" sz="1500" b="1" dirty="0"/>
              <a:t>L’optimisation des livraisons </a:t>
            </a:r>
            <a:r>
              <a:rPr lang="fr-FR" sz="1500" dirty="0"/>
              <a:t>en sera une des conséquences directes avec l’intégration, pour les logisticiens, d’une vision plus dynamique du trafic routier, des conditions météorologiques, des choix du type de chargement (volume du transporteur), du mode de livraison (routier, ferré, fluvial…), de l’optimisation des itinéraires, du choix des entrepôts… </a:t>
            </a:r>
          </a:p>
          <a:p>
            <a:pPr algn="just"/>
            <a:r>
              <a:rPr lang="fr-FR" sz="1500" dirty="0"/>
              <a:t>Toutes ces données, issues des outils internes des entreprises ou de services externes, permettront d’optimiser la </a:t>
            </a:r>
            <a:r>
              <a:rPr lang="fr-FR" sz="1500" dirty="0" err="1"/>
              <a:t>Supply</a:t>
            </a:r>
            <a:r>
              <a:rPr lang="fr-FR" sz="1500" dirty="0"/>
              <a:t> Chain, de rationaliser les coûts de transport et de limiter les externalités négatives. </a:t>
            </a:r>
          </a:p>
          <a:p>
            <a:pPr algn="just"/>
            <a:r>
              <a:rPr lang="fr-FR" sz="1500" dirty="0"/>
              <a:t>Cela impose donc une </a:t>
            </a:r>
            <a:r>
              <a:rPr lang="fr-FR" sz="1500" b="1" dirty="0"/>
              <a:t>plus grande collaboration entre les acteurs privés et publics</a:t>
            </a:r>
            <a:r>
              <a:rPr lang="fr-FR" sz="1500" dirty="0"/>
              <a:t> pour dimensionner, réguler et diffuser ces nouveaux systèmes.</a:t>
            </a:r>
          </a:p>
        </p:txBody>
      </p:sp>
      <p:sp>
        <p:nvSpPr>
          <p:cNvPr id="5" name="ZoneTexte 4">
            <a:extLst>
              <a:ext uri="{FF2B5EF4-FFF2-40B4-BE49-F238E27FC236}">
                <a16:creationId xmlns:a16="http://schemas.microsoft.com/office/drawing/2014/main" id="{70FDAAA0-8E55-4A82-A0C1-73E8B544C37B}"/>
              </a:ext>
            </a:extLst>
          </p:cNvPr>
          <p:cNvSpPr txBox="1"/>
          <p:nvPr/>
        </p:nvSpPr>
        <p:spPr>
          <a:xfrm>
            <a:off x="11558017" y="6525684"/>
            <a:ext cx="484152" cy="307777"/>
          </a:xfrm>
          <a:prstGeom prst="rect">
            <a:avLst/>
          </a:prstGeom>
          <a:noFill/>
        </p:spPr>
        <p:txBody>
          <a:bodyPr wrap="square" rtlCol="0">
            <a:spAutoFit/>
          </a:bodyPr>
          <a:lstStyle/>
          <a:p>
            <a:r>
              <a:rPr lang="fr-FR" sz="1400" dirty="0"/>
              <a:t>11</a:t>
            </a:r>
          </a:p>
        </p:txBody>
      </p:sp>
    </p:spTree>
    <p:extLst>
      <p:ext uri="{BB962C8B-B14F-4D97-AF65-F5344CB8AC3E}">
        <p14:creationId xmlns:p14="http://schemas.microsoft.com/office/powerpoint/2010/main" val="3385002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3677044-0499-494D-91F0-B4E1B00EDB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17" r="6269" b="15966"/>
          <a:stretch/>
        </p:blipFill>
        <p:spPr bwMode="auto">
          <a:xfrm>
            <a:off x="6293755" y="2226716"/>
            <a:ext cx="5900441" cy="419679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eur droit 3">
            <a:extLst>
              <a:ext uri="{FF2B5EF4-FFF2-40B4-BE49-F238E27FC236}">
                <a16:creationId xmlns:a16="http://schemas.microsoft.com/office/drawing/2014/main" id="{46CDE883-ACF7-4AD3-8302-0EFBDE282C61}"/>
              </a:ext>
            </a:extLst>
          </p:cNvPr>
          <p:cNvCxnSpPr>
            <a:cxnSpLocks/>
          </p:cNvCxnSpPr>
          <p:nvPr/>
        </p:nvCxnSpPr>
        <p:spPr>
          <a:xfrm flipH="1" flipV="1">
            <a:off x="1690301" y="445431"/>
            <a:ext cx="1050170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0F5A11E7-FA78-4C7B-A4BD-702653DE4447}"/>
              </a:ext>
            </a:extLst>
          </p:cNvPr>
          <p:cNvCxnSpPr>
            <a:cxnSpLocks/>
          </p:cNvCxnSpPr>
          <p:nvPr/>
        </p:nvCxnSpPr>
        <p:spPr>
          <a:xfrm>
            <a:off x="1219291" y="432316"/>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06302BF-12C3-4370-A205-2CB13BE653AA}"/>
              </a:ext>
            </a:extLst>
          </p:cNvPr>
          <p:cNvCxnSpPr>
            <a:cxnSpLocks/>
          </p:cNvCxnSpPr>
          <p:nvPr/>
        </p:nvCxnSpPr>
        <p:spPr>
          <a:xfrm flipH="1">
            <a:off x="0" y="445431"/>
            <a:ext cx="125143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50DCBC2-C85F-454E-9A9A-787E7F712801}"/>
              </a:ext>
            </a:extLst>
          </p:cNvPr>
          <p:cNvCxnSpPr>
            <a:cxnSpLocks/>
          </p:cNvCxnSpPr>
          <p:nvPr/>
        </p:nvCxnSpPr>
        <p:spPr>
          <a:xfrm flipH="1">
            <a:off x="1440346" y="432315"/>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FF3FCC1-0181-4124-B9A1-E468E9A4634E}"/>
              </a:ext>
            </a:extLst>
          </p:cNvPr>
          <p:cNvSpPr txBox="1"/>
          <p:nvPr/>
        </p:nvSpPr>
        <p:spPr>
          <a:xfrm>
            <a:off x="545707" y="563803"/>
            <a:ext cx="1176733" cy="1107996"/>
          </a:xfrm>
          <a:prstGeom prst="rect">
            <a:avLst/>
          </a:prstGeom>
          <a:noFill/>
        </p:spPr>
        <p:txBody>
          <a:bodyPr wrap="square">
            <a:spAutoFit/>
          </a:bodyPr>
          <a:lstStyle/>
          <a:p>
            <a:r>
              <a:rPr lang="fr-FR" sz="6600" b="1" dirty="0">
                <a:solidFill>
                  <a:srgbClr val="002060"/>
                </a:solidFill>
              </a:rPr>
              <a:t>3#</a:t>
            </a:r>
            <a:r>
              <a:rPr lang="fr-FR" sz="1800" b="1" dirty="0">
                <a:solidFill>
                  <a:srgbClr val="002060"/>
                </a:solidFill>
              </a:rPr>
              <a:t> </a:t>
            </a:r>
          </a:p>
        </p:txBody>
      </p:sp>
      <p:sp>
        <p:nvSpPr>
          <p:cNvPr id="3" name="ZoneTexte 2">
            <a:extLst>
              <a:ext uri="{FF2B5EF4-FFF2-40B4-BE49-F238E27FC236}">
                <a16:creationId xmlns:a16="http://schemas.microsoft.com/office/drawing/2014/main" id="{25961BC7-E4AD-4FBB-8524-EC21A95AF1C2}"/>
              </a:ext>
            </a:extLst>
          </p:cNvPr>
          <p:cNvSpPr txBox="1"/>
          <p:nvPr/>
        </p:nvSpPr>
        <p:spPr>
          <a:xfrm>
            <a:off x="1581393" y="794635"/>
            <a:ext cx="3511815" cy="646331"/>
          </a:xfrm>
          <a:prstGeom prst="rect">
            <a:avLst/>
          </a:prstGeom>
          <a:solidFill>
            <a:srgbClr val="002060"/>
          </a:solidFill>
        </p:spPr>
        <p:txBody>
          <a:bodyPr wrap="square" rtlCol="0">
            <a:spAutoFit/>
          </a:bodyPr>
          <a:lstStyle/>
          <a:p>
            <a:r>
              <a:rPr lang="fr-FR" b="1" dirty="0">
                <a:solidFill>
                  <a:schemeClr val="bg1"/>
                </a:solidFill>
              </a:rPr>
              <a:t>5 PILIERS</a:t>
            </a:r>
          </a:p>
          <a:p>
            <a:r>
              <a:rPr lang="fr-FR" b="1" dirty="0">
                <a:solidFill>
                  <a:schemeClr val="bg1"/>
                </a:solidFill>
              </a:rPr>
              <a:t>POUR ALLER PLUS LOIN ENSEMBLE</a:t>
            </a:r>
          </a:p>
        </p:txBody>
      </p:sp>
      <p:cxnSp>
        <p:nvCxnSpPr>
          <p:cNvPr id="13" name="Connecteur droit 12">
            <a:extLst>
              <a:ext uri="{FF2B5EF4-FFF2-40B4-BE49-F238E27FC236}">
                <a16:creationId xmlns:a16="http://schemas.microsoft.com/office/drawing/2014/main" id="{EF045938-CB22-4A3B-9940-7A8A59E82D12}"/>
              </a:ext>
            </a:extLst>
          </p:cNvPr>
          <p:cNvCxnSpPr>
            <a:cxnSpLocks/>
          </p:cNvCxnSpPr>
          <p:nvPr/>
        </p:nvCxnSpPr>
        <p:spPr>
          <a:xfrm>
            <a:off x="5825919" y="5693465"/>
            <a:ext cx="3730362" cy="0"/>
          </a:xfrm>
          <a:prstGeom prst="line">
            <a:avLst/>
          </a:prstGeom>
          <a:ln w="171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C6F4AB11-BCC6-4B1C-B760-700D68F35248}"/>
              </a:ext>
            </a:extLst>
          </p:cNvPr>
          <p:cNvCxnSpPr>
            <a:cxnSpLocks/>
          </p:cNvCxnSpPr>
          <p:nvPr/>
        </p:nvCxnSpPr>
        <p:spPr>
          <a:xfrm>
            <a:off x="9500102" y="5680352"/>
            <a:ext cx="774274" cy="689800"/>
          </a:xfrm>
          <a:prstGeom prst="line">
            <a:avLst/>
          </a:prstGeom>
          <a:ln w="171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2E356DB8-B92D-4587-8395-547540EBE628}"/>
              </a:ext>
            </a:extLst>
          </p:cNvPr>
          <p:cNvCxnSpPr>
            <a:cxnSpLocks/>
          </p:cNvCxnSpPr>
          <p:nvPr/>
        </p:nvCxnSpPr>
        <p:spPr>
          <a:xfrm flipH="1">
            <a:off x="10178961" y="5680352"/>
            <a:ext cx="719394" cy="689800"/>
          </a:xfrm>
          <a:prstGeom prst="line">
            <a:avLst/>
          </a:prstGeom>
          <a:ln w="171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B7F6796A-BF5B-4166-A188-100AEA668C92}"/>
              </a:ext>
            </a:extLst>
          </p:cNvPr>
          <p:cNvCxnSpPr>
            <a:cxnSpLocks/>
          </p:cNvCxnSpPr>
          <p:nvPr/>
        </p:nvCxnSpPr>
        <p:spPr>
          <a:xfrm>
            <a:off x="10841271" y="5697550"/>
            <a:ext cx="1350729" cy="0"/>
          </a:xfrm>
          <a:prstGeom prst="line">
            <a:avLst/>
          </a:prstGeom>
          <a:ln w="1714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e 21">
            <a:extLst>
              <a:ext uri="{FF2B5EF4-FFF2-40B4-BE49-F238E27FC236}">
                <a16:creationId xmlns:a16="http://schemas.microsoft.com/office/drawing/2014/main" id="{43A4B1CC-6802-46E2-9B86-5F219C14BEDF}"/>
              </a:ext>
            </a:extLst>
          </p:cNvPr>
          <p:cNvGrpSpPr/>
          <p:nvPr/>
        </p:nvGrpSpPr>
        <p:grpSpPr>
          <a:xfrm flipH="1">
            <a:off x="6096000" y="2227256"/>
            <a:ext cx="6096000" cy="630188"/>
            <a:chOff x="5405546" y="4573855"/>
            <a:chExt cx="6791035" cy="630188"/>
          </a:xfrm>
        </p:grpSpPr>
        <p:cxnSp>
          <p:nvCxnSpPr>
            <p:cNvPr id="23" name="Connecteur droit 22">
              <a:extLst>
                <a:ext uri="{FF2B5EF4-FFF2-40B4-BE49-F238E27FC236}">
                  <a16:creationId xmlns:a16="http://schemas.microsoft.com/office/drawing/2014/main" id="{68B2F87B-3E6B-4DE4-8848-6C645A2BD025}"/>
                </a:ext>
              </a:extLst>
            </p:cNvPr>
            <p:cNvCxnSpPr>
              <a:cxnSpLocks/>
            </p:cNvCxnSpPr>
            <p:nvPr/>
          </p:nvCxnSpPr>
          <p:spPr>
            <a:xfrm flipV="1">
              <a:off x="5405546" y="4586970"/>
              <a:ext cx="4485881" cy="8168"/>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E5A7772-3ABE-40E2-951E-2D08E4F50794}"/>
                </a:ext>
              </a:extLst>
            </p:cNvPr>
            <p:cNvCxnSpPr>
              <a:cxnSpLocks/>
            </p:cNvCxnSpPr>
            <p:nvPr/>
          </p:nvCxnSpPr>
          <p:spPr>
            <a:xfrm>
              <a:off x="9860074" y="4573855"/>
              <a:ext cx="697211" cy="630188"/>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1D0F7F55-C5BC-4D6B-8EC8-2CD5B31A4CAC}"/>
                </a:ext>
              </a:extLst>
            </p:cNvPr>
            <p:cNvCxnSpPr>
              <a:cxnSpLocks/>
            </p:cNvCxnSpPr>
            <p:nvPr/>
          </p:nvCxnSpPr>
          <p:spPr>
            <a:xfrm flipH="1">
              <a:off x="10511464" y="4578544"/>
              <a:ext cx="697211" cy="625499"/>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26EE0946-BBF9-4685-BEFC-4CFD809BC24A}"/>
                </a:ext>
              </a:extLst>
            </p:cNvPr>
            <p:cNvCxnSpPr>
              <a:cxnSpLocks/>
            </p:cNvCxnSpPr>
            <p:nvPr/>
          </p:nvCxnSpPr>
          <p:spPr>
            <a:xfrm>
              <a:off x="11176417" y="4591054"/>
              <a:ext cx="1020164" cy="0"/>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27" name="Triangle isocèle 1026">
            <a:extLst>
              <a:ext uri="{FF2B5EF4-FFF2-40B4-BE49-F238E27FC236}">
                <a16:creationId xmlns:a16="http://schemas.microsoft.com/office/drawing/2014/main" id="{73093E46-B0DE-4D34-BFAD-A9DE397F4485}"/>
              </a:ext>
            </a:extLst>
          </p:cNvPr>
          <p:cNvSpPr/>
          <p:nvPr/>
        </p:nvSpPr>
        <p:spPr>
          <a:xfrm rot="10800000">
            <a:off x="7011753" y="2226716"/>
            <a:ext cx="1151281" cy="573800"/>
          </a:xfrm>
          <a:prstGeom prst="triangle">
            <a:avLst/>
          </a:prstGeom>
          <a:solidFill>
            <a:schemeClr val="bg1"/>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Image 1027">
            <a:extLst>
              <a:ext uri="{FF2B5EF4-FFF2-40B4-BE49-F238E27FC236}">
                <a16:creationId xmlns:a16="http://schemas.microsoft.com/office/drawing/2014/main" id="{8BDB53A6-B322-4D54-BA18-6E111C0F8D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300" b="10820"/>
          <a:stretch/>
        </p:blipFill>
        <p:spPr>
          <a:xfrm>
            <a:off x="7442442" y="2281569"/>
            <a:ext cx="332422" cy="363198"/>
          </a:xfrm>
          <a:prstGeom prst="rect">
            <a:avLst/>
          </a:prstGeom>
          <a:effectLst/>
        </p:spPr>
      </p:pic>
      <p:sp>
        <p:nvSpPr>
          <p:cNvPr id="43" name="ZoneTexte 42">
            <a:extLst>
              <a:ext uri="{FF2B5EF4-FFF2-40B4-BE49-F238E27FC236}">
                <a16:creationId xmlns:a16="http://schemas.microsoft.com/office/drawing/2014/main" id="{CF1BDAB7-0A70-49B4-A818-91DABF4982CF}"/>
              </a:ext>
            </a:extLst>
          </p:cNvPr>
          <p:cNvSpPr txBox="1"/>
          <p:nvPr/>
        </p:nvSpPr>
        <p:spPr>
          <a:xfrm>
            <a:off x="6453293" y="1080369"/>
            <a:ext cx="5625931" cy="646331"/>
          </a:xfrm>
          <a:prstGeom prst="rect">
            <a:avLst/>
          </a:prstGeom>
          <a:noFill/>
        </p:spPr>
        <p:txBody>
          <a:bodyPr wrap="square">
            <a:spAutoFit/>
          </a:bodyPr>
          <a:lstStyle/>
          <a:p>
            <a:r>
              <a:rPr lang="fr-FR" b="0" i="1" dirty="0">
                <a:solidFill>
                  <a:srgbClr val="002060"/>
                </a:solidFill>
                <a:effectLst/>
                <a:latin typeface="droidsans"/>
              </a:rPr>
              <a:t>La réussite appartient à tout le monde. C'est au travail d'équipe qu'en revient le mérite </a:t>
            </a:r>
            <a:endParaRPr lang="fr-FR" i="1" dirty="0">
              <a:solidFill>
                <a:srgbClr val="002060"/>
              </a:solidFill>
            </a:endParaRPr>
          </a:p>
        </p:txBody>
      </p:sp>
      <p:sp>
        <p:nvSpPr>
          <p:cNvPr id="1034" name="ZoneTexte 1033">
            <a:extLst>
              <a:ext uri="{FF2B5EF4-FFF2-40B4-BE49-F238E27FC236}">
                <a16:creationId xmlns:a16="http://schemas.microsoft.com/office/drawing/2014/main" id="{542C652F-C3B5-463A-8D9C-CDC0E8113D61}"/>
              </a:ext>
            </a:extLst>
          </p:cNvPr>
          <p:cNvSpPr txBox="1"/>
          <p:nvPr/>
        </p:nvSpPr>
        <p:spPr>
          <a:xfrm>
            <a:off x="9660890" y="1633356"/>
            <a:ext cx="1752263" cy="369332"/>
          </a:xfrm>
          <a:prstGeom prst="rect">
            <a:avLst/>
          </a:prstGeom>
          <a:noFill/>
        </p:spPr>
        <p:txBody>
          <a:bodyPr wrap="square">
            <a:spAutoFit/>
          </a:bodyPr>
          <a:lstStyle/>
          <a:p>
            <a:r>
              <a:rPr lang="fr-FR" b="0" i="1" dirty="0">
                <a:solidFill>
                  <a:srgbClr val="002060"/>
                </a:solidFill>
                <a:effectLst/>
                <a:latin typeface="droidsans"/>
              </a:rPr>
              <a:t>Franck PICCARD</a:t>
            </a:r>
            <a:endParaRPr lang="fr-FR" i="1" dirty="0">
              <a:solidFill>
                <a:srgbClr val="002060"/>
              </a:solidFill>
            </a:endParaRPr>
          </a:p>
        </p:txBody>
      </p:sp>
      <p:sp>
        <p:nvSpPr>
          <p:cNvPr id="1035" name="ZoneTexte 1034">
            <a:extLst>
              <a:ext uri="{FF2B5EF4-FFF2-40B4-BE49-F238E27FC236}">
                <a16:creationId xmlns:a16="http://schemas.microsoft.com/office/drawing/2014/main" id="{ED2E57DC-58CF-48ED-9B67-05B15F91521F}"/>
              </a:ext>
            </a:extLst>
          </p:cNvPr>
          <p:cNvSpPr txBox="1"/>
          <p:nvPr/>
        </p:nvSpPr>
        <p:spPr>
          <a:xfrm>
            <a:off x="6163955" y="1034022"/>
            <a:ext cx="460921" cy="646331"/>
          </a:xfrm>
          <a:prstGeom prst="rect">
            <a:avLst/>
          </a:prstGeom>
          <a:noFill/>
        </p:spPr>
        <p:txBody>
          <a:bodyPr wrap="square" rtlCol="0">
            <a:spAutoFit/>
          </a:bodyPr>
          <a:lstStyle/>
          <a:p>
            <a:r>
              <a:rPr lang="fr-FR" sz="3600" dirty="0">
                <a:solidFill>
                  <a:srgbClr val="002060"/>
                </a:solidFill>
                <a:latin typeface="AnticFont" pitchFamily="2" charset="0"/>
              </a:rPr>
              <a:t>"</a:t>
            </a:r>
            <a:endParaRPr lang="fr-FR" sz="3600" dirty="0">
              <a:solidFill>
                <a:srgbClr val="002060"/>
              </a:solidFill>
            </a:endParaRPr>
          </a:p>
        </p:txBody>
      </p:sp>
      <p:sp>
        <p:nvSpPr>
          <p:cNvPr id="1036" name="ZoneTexte 1035">
            <a:extLst>
              <a:ext uri="{FF2B5EF4-FFF2-40B4-BE49-F238E27FC236}">
                <a16:creationId xmlns:a16="http://schemas.microsoft.com/office/drawing/2014/main" id="{06CFC9CA-123E-40DE-85AB-4EBD5F20416F}"/>
              </a:ext>
            </a:extLst>
          </p:cNvPr>
          <p:cNvSpPr txBox="1"/>
          <p:nvPr/>
        </p:nvSpPr>
        <p:spPr>
          <a:xfrm rot="10800000" flipH="1">
            <a:off x="9369609" y="1059042"/>
            <a:ext cx="462864" cy="646331"/>
          </a:xfrm>
          <a:prstGeom prst="rect">
            <a:avLst/>
          </a:prstGeom>
          <a:noFill/>
        </p:spPr>
        <p:txBody>
          <a:bodyPr wrap="square" rtlCol="0">
            <a:spAutoFit/>
          </a:bodyPr>
          <a:lstStyle/>
          <a:p>
            <a:r>
              <a:rPr lang="fr-FR" sz="3600" dirty="0">
                <a:solidFill>
                  <a:srgbClr val="002060"/>
                </a:solidFill>
                <a:latin typeface="AnticFont" pitchFamily="2" charset="0"/>
              </a:rPr>
              <a:t>"</a:t>
            </a:r>
            <a:endParaRPr lang="fr-FR" sz="3600" dirty="0">
              <a:solidFill>
                <a:srgbClr val="002060"/>
              </a:solidFill>
            </a:endParaRPr>
          </a:p>
        </p:txBody>
      </p:sp>
      <p:sp>
        <p:nvSpPr>
          <p:cNvPr id="9" name="ZoneTexte 8">
            <a:extLst>
              <a:ext uri="{FF2B5EF4-FFF2-40B4-BE49-F238E27FC236}">
                <a16:creationId xmlns:a16="http://schemas.microsoft.com/office/drawing/2014/main" id="{B72987C7-5DD0-4936-9B43-168ABB95A27B}"/>
              </a:ext>
            </a:extLst>
          </p:cNvPr>
          <p:cNvSpPr txBox="1"/>
          <p:nvPr/>
        </p:nvSpPr>
        <p:spPr>
          <a:xfrm>
            <a:off x="46626" y="1680353"/>
            <a:ext cx="5613081" cy="4678204"/>
          </a:xfrm>
          <a:prstGeom prst="rect">
            <a:avLst/>
          </a:prstGeom>
          <a:noFill/>
        </p:spPr>
        <p:txBody>
          <a:bodyPr wrap="square">
            <a:spAutoFit/>
          </a:bodyPr>
          <a:lstStyle/>
          <a:p>
            <a:pPr algn="just"/>
            <a:r>
              <a:rPr lang="fr-FR" sz="1500" dirty="0"/>
              <a:t>Des séquences de travail ont été initiées selon 5 axes déterminés lors de la première réunion de démarrage. Initialement ces 5 enjeux sont étudiés selon les 3 composantes temporelles : avant les Jeux Olympiques et Paralympiques, pendant les Jeux et l’héritage après 2024.  </a:t>
            </a:r>
          </a:p>
          <a:p>
            <a:endParaRPr lang="fr-FR" sz="1500" dirty="0"/>
          </a:p>
          <a:p>
            <a:r>
              <a:rPr lang="fr-FR" sz="1500" dirty="0"/>
              <a:t>• </a:t>
            </a:r>
            <a:r>
              <a:rPr lang="fr-FR" sz="1500" b="1" dirty="0"/>
              <a:t>Infrastructures</a:t>
            </a:r>
          </a:p>
          <a:p>
            <a:r>
              <a:rPr lang="fr-FR" sz="1500" dirty="0">
                <a:solidFill>
                  <a:srgbClr val="2EACA6"/>
                </a:solidFill>
              </a:rPr>
              <a:t>Pilotes : </a:t>
            </a:r>
            <a:r>
              <a:rPr lang="fr-FR" sz="1500" dirty="0"/>
              <a:t>FNTP - FNTR</a:t>
            </a:r>
          </a:p>
          <a:p>
            <a:endParaRPr lang="fr-FR" sz="700" dirty="0"/>
          </a:p>
          <a:p>
            <a:r>
              <a:rPr lang="fr-FR" sz="1500" dirty="0"/>
              <a:t>• </a:t>
            </a:r>
            <a:r>
              <a:rPr lang="fr-FR" sz="1500" b="1" dirty="0"/>
              <a:t>Organisation des Flux</a:t>
            </a:r>
          </a:p>
          <a:p>
            <a:r>
              <a:rPr lang="fr-FR" sz="1500" dirty="0">
                <a:solidFill>
                  <a:srgbClr val="2EACA6"/>
                </a:solidFill>
              </a:rPr>
              <a:t>Pilotes :</a:t>
            </a:r>
            <a:r>
              <a:rPr lang="fr-FR" sz="1500" dirty="0"/>
              <a:t> France </a:t>
            </a:r>
            <a:r>
              <a:rPr lang="fr-FR" sz="1500" dirty="0" err="1"/>
              <a:t>Supply</a:t>
            </a:r>
            <a:r>
              <a:rPr lang="fr-FR" sz="1500" dirty="0"/>
              <a:t> Chain</a:t>
            </a:r>
          </a:p>
          <a:p>
            <a:r>
              <a:rPr lang="fr-FR" sz="1500" dirty="0"/>
              <a:t>               Union TLF</a:t>
            </a:r>
          </a:p>
          <a:p>
            <a:endParaRPr lang="fr-FR" sz="700" dirty="0"/>
          </a:p>
          <a:p>
            <a:r>
              <a:rPr lang="fr-FR" sz="1500" dirty="0"/>
              <a:t>• </a:t>
            </a:r>
            <a:r>
              <a:rPr lang="fr-FR" sz="1500" b="1" dirty="0"/>
              <a:t>Environnement</a:t>
            </a:r>
          </a:p>
          <a:p>
            <a:r>
              <a:rPr lang="fr-FR" sz="1500" dirty="0">
                <a:solidFill>
                  <a:srgbClr val="2EACA6"/>
                </a:solidFill>
              </a:rPr>
              <a:t>Pilotes :</a:t>
            </a:r>
            <a:r>
              <a:rPr lang="fr-FR" sz="1500" dirty="0"/>
              <a:t> GRDF - FNTR</a:t>
            </a:r>
          </a:p>
          <a:p>
            <a:endParaRPr lang="fr-FR" sz="700" dirty="0"/>
          </a:p>
          <a:p>
            <a:r>
              <a:rPr lang="fr-FR" sz="1500" dirty="0"/>
              <a:t>• </a:t>
            </a:r>
            <a:r>
              <a:rPr lang="fr-FR" sz="1500" b="1" dirty="0"/>
              <a:t>Réglementation</a:t>
            </a:r>
          </a:p>
          <a:p>
            <a:r>
              <a:rPr lang="fr-FR" sz="1500" dirty="0">
                <a:solidFill>
                  <a:srgbClr val="2EACA6"/>
                </a:solidFill>
              </a:rPr>
              <a:t>Pilotes :</a:t>
            </a:r>
            <a:r>
              <a:rPr lang="fr-FR" sz="1500" dirty="0"/>
              <a:t> Ville de Paris</a:t>
            </a:r>
          </a:p>
          <a:p>
            <a:r>
              <a:rPr lang="fr-FR" sz="1500" dirty="0"/>
              <a:t>               Métropole du Grand Paris</a:t>
            </a:r>
          </a:p>
          <a:p>
            <a:endParaRPr lang="fr-FR" sz="700" dirty="0"/>
          </a:p>
          <a:p>
            <a:r>
              <a:rPr lang="fr-FR" sz="1500" dirty="0"/>
              <a:t>• </a:t>
            </a:r>
            <a:r>
              <a:rPr lang="fr-FR" sz="1500" b="1" dirty="0"/>
              <a:t>Ressources Humaines</a:t>
            </a:r>
          </a:p>
          <a:p>
            <a:r>
              <a:rPr lang="fr-FR" sz="1500" dirty="0">
                <a:solidFill>
                  <a:srgbClr val="2EACA6"/>
                </a:solidFill>
              </a:rPr>
              <a:t>Pilotes :</a:t>
            </a:r>
            <a:r>
              <a:rPr lang="fr-FR" sz="1500" dirty="0"/>
              <a:t> AFTRAL – Union TLF</a:t>
            </a:r>
          </a:p>
        </p:txBody>
      </p:sp>
      <p:pic>
        <p:nvPicPr>
          <p:cNvPr id="11" name="Image 10" descr="Une image contenant pièce, dessin&#10;&#10;Description générée automatiquement">
            <a:extLst>
              <a:ext uri="{FF2B5EF4-FFF2-40B4-BE49-F238E27FC236}">
                <a16:creationId xmlns:a16="http://schemas.microsoft.com/office/drawing/2014/main" id="{FADFBCCD-877F-4092-A1F2-1769C27027A1}"/>
              </a:ext>
            </a:extLst>
          </p:cNvPr>
          <p:cNvPicPr>
            <a:picLocks noChangeAspect="1"/>
          </p:cNvPicPr>
          <p:nvPr/>
        </p:nvPicPr>
        <p:blipFill>
          <a:blip r:embed="rId4"/>
          <a:stretch>
            <a:fillRect/>
          </a:stretch>
        </p:blipFill>
        <p:spPr>
          <a:xfrm>
            <a:off x="1693512" y="3043646"/>
            <a:ext cx="377892" cy="358208"/>
          </a:xfrm>
          <a:prstGeom prst="rect">
            <a:avLst/>
          </a:prstGeom>
        </p:spPr>
      </p:pic>
      <p:pic>
        <p:nvPicPr>
          <p:cNvPr id="17" name="Image 16" descr="Une image contenant dessin&#10;&#10;Description générée automatiquement">
            <a:extLst>
              <a:ext uri="{FF2B5EF4-FFF2-40B4-BE49-F238E27FC236}">
                <a16:creationId xmlns:a16="http://schemas.microsoft.com/office/drawing/2014/main" id="{47A53D33-418D-4A78-8391-34F667E5AC91}"/>
              </a:ext>
            </a:extLst>
          </p:cNvPr>
          <p:cNvPicPr>
            <a:picLocks noChangeAspect="1"/>
          </p:cNvPicPr>
          <p:nvPr/>
        </p:nvPicPr>
        <p:blipFill>
          <a:blip r:embed="rId5">
            <a:duotone>
              <a:prstClr val="black"/>
              <a:srgbClr val="FF0000">
                <a:tint val="45000"/>
                <a:satMod val="400000"/>
              </a:srgbClr>
            </a:duotone>
          </a:blip>
          <a:stretch>
            <a:fillRect/>
          </a:stretch>
        </p:blipFill>
        <p:spPr>
          <a:xfrm>
            <a:off x="2050893" y="3598022"/>
            <a:ext cx="310639" cy="307879"/>
          </a:xfrm>
          <a:prstGeom prst="rect">
            <a:avLst/>
          </a:prstGeom>
        </p:spPr>
      </p:pic>
      <p:pic>
        <p:nvPicPr>
          <p:cNvPr id="18" name="Image 17" descr="Une image contenant dessin&#10;&#10;Description générée automatiquement">
            <a:extLst>
              <a:ext uri="{FF2B5EF4-FFF2-40B4-BE49-F238E27FC236}">
                <a16:creationId xmlns:a16="http://schemas.microsoft.com/office/drawing/2014/main" id="{90AD1C06-49D8-49FC-A34B-8CFFBA700B1B}"/>
              </a:ext>
            </a:extLst>
          </p:cNvPr>
          <p:cNvPicPr>
            <a:picLocks noChangeAspect="1"/>
          </p:cNvPicPr>
          <p:nvPr/>
        </p:nvPicPr>
        <p:blipFill rotWithShape="1">
          <a:blip r:embed="rId6"/>
          <a:srcRect b="15477"/>
          <a:stretch/>
        </p:blipFill>
        <p:spPr>
          <a:xfrm>
            <a:off x="1561992" y="4387434"/>
            <a:ext cx="476976" cy="329455"/>
          </a:xfrm>
          <a:prstGeom prst="rect">
            <a:avLst/>
          </a:prstGeom>
        </p:spPr>
      </p:pic>
      <p:pic>
        <p:nvPicPr>
          <p:cNvPr id="19" name="Image 18" descr="Une image contenant objet, horloge, dessin&#10;&#10;Description générée automatiquement">
            <a:extLst>
              <a:ext uri="{FF2B5EF4-FFF2-40B4-BE49-F238E27FC236}">
                <a16:creationId xmlns:a16="http://schemas.microsoft.com/office/drawing/2014/main" id="{0A3F139D-8213-4C51-83C6-9D46457EAEE5}"/>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1690301" y="4962683"/>
            <a:ext cx="310305" cy="311675"/>
          </a:xfrm>
          <a:prstGeom prst="rect">
            <a:avLst/>
          </a:prstGeom>
        </p:spPr>
      </p:pic>
      <p:pic>
        <p:nvPicPr>
          <p:cNvPr id="20" name="Image 19" descr="Une image contenant fenêtre&#10;&#10;Description générée automatiquement">
            <a:extLst>
              <a:ext uri="{FF2B5EF4-FFF2-40B4-BE49-F238E27FC236}">
                <a16:creationId xmlns:a16="http://schemas.microsoft.com/office/drawing/2014/main" id="{BA1F5D06-CC3A-47AF-BE42-A6321AFA3D69}"/>
              </a:ext>
            </a:extLst>
          </p:cNvPr>
          <p:cNvPicPr>
            <a:picLocks noChangeAspect="1"/>
          </p:cNvPicPr>
          <p:nvPr/>
        </p:nvPicPr>
        <p:blipFill>
          <a:blip r:embed="rId9">
            <a:duotone>
              <a:prstClr val="black"/>
              <a:srgbClr val="FF9900">
                <a:tint val="45000"/>
                <a:satMod val="400000"/>
              </a:srgbClr>
            </a:duotone>
            <a:extLst>
              <a:ext uri="{BEBA8EAE-BF5A-486C-A8C5-ECC9F3942E4B}">
                <a14:imgProps xmlns:a14="http://schemas.microsoft.com/office/drawing/2010/main">
                  <a14:imgLayer r:embed="rId10">
                    <a14:imgEffect>
                      <a14:colorTemperature colorTemp="4700"/>
                    </a14:imgEffect>
                  </a14:imgLayer>
                </a14:imgProps>
              </a:ext>
            </a:extLst>
          </a:blip>
          <a:stretch>
            <a:fillRect/>
          </a:stretch>
        </p:blipFill>
        <p:spPr>
          <a:xfrm>
            <a:off x="2071476" y="5772673"/>
            <a:ext cx="311675" cy="311675"/>
          </a:xfrm>
          <a:prstGeom prst="rect">
            <a:avLst/>
          </a:prstGeom>
        </p:spPr>
      </p:pic>
      <p:sp>
        <p:nvSpPr>
          <p:cNvPr id="21" name="Triangle isocèle 20">
            <a:extLst>
              <a:ext uri="{FF2B5EF4-FFF2-40B4-BE49-F238E27FC236}">
                <a16:creationId xmlns:a16="http://schemas.microsoft.com/office/drawing/2014/main" id="{22536919-61D3-4D03-A51B-88E025341D80}"/>
              </a:ext>
            </a:extLst>
          </p:cNvPr>
          <p:cNvSpPr/>
          <p:nvPr/>
        </p:nvSpPr>
        <p:spPr>
          <a:xfrm rot="10800000">
            <a:off x="987083" y="20648"/>
            <a:ext cx="970084" cy="483491"/>
          </a:xfrm>
          <a:prstGeom prst="triangle">
            <a:avLst/>
          </a:prstGeom>
          <a:solidFill>
            <a:schemeClr val="bg1"/>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a:extLst>
              <a:ext uri="{FF2B5EF4-FFF2-40B4-BE49-F238E27FC236}">
                <a16:creationId xmlns:a16="http://schemas.microsoft.com/office/drawing/2014/main" id="{AF8891FE-B5A1-4372-8B3D-6830FEC4EB47}"/>
              </a:ext>
            </a:extLst>
          </p:cNvPr>
          <p:cNvPicPr>
            <a:picLocks noChangeAspect="1"/>
          </p:cNvPicPr>
          <p:nvPr/>
        </p:nvPicPr>
        <p:blipFill>
          <a:blip r:embed="rId11"/>
          <a:stretch>
            <a:fillRect/>
          </a:stretch>
        </p:blipFill>
        <p:spPr>
          <a:xfrm>
            <a:off x="1359150" y="68662"/>
            <a:ext cx="255210" cy="283567"/>
          </a:xfrm>
          <a:prstGeom prst="rect">
            <a:avLst/>
          </a:prstGeom>
        </p:spPr>
      </p:pic>
      <p:sp>
        <p:nvSpPr>
          <p:cNvPr id="29" name="ZoneTexte 28">
            <a:extLst>
              <a:ext uri="{FF2B5EF4-FFF2-40B4-BE49-F238E27FC236}">
                <a16:creationId xmlns:a16="http://schemas.microsoft.com/office/drawing/2014/main" id="{4668EABE-C4B7-4B7D-9E9C-E3D2FFFF21DE}"/>
              </a:ext>
            </a:extLst>
          </p:cNvPr>
          <p:cNvSpPr txBox="1"/>
          <p:nvPr/>
        </p:nvSpPr>
        <p:spPr>
          <a:xfrm>
            <a:off x="6453293" y="2336171"/>
            <a:ext cx="2020398" cy="2215991"/>
          </a:xfrm>
          <a:prstGeom prst="rect">
            <a:avLst/>
          </a:prstGeom>
          <a:noFill/>
          <a:effectLst/>
        </p:spPr>
        <p:txBody>
          <a:bodyPr wrap="square" rtlCol="0">
            <a:spAutoFit/>
          </a:bodyPr>
          <a:lstStyle/>
          <a:p>
            <a:r>
              <a:rPr lang="fr-FR" sz="13800" b="1" dirty="0">
                <a:solidFill>
                  <a:schemeClr val="bg1">
                    <a:lumMod val="95000"/>
                  </a:schemeClr>
                </a:solidFill>
              </a:rPr>
              <a:t>53</a:t>
            </a:r>
          </a:p>
        </p:txBody>
      </p:sp>
      <p:sp>
        <p:nvSpPr>
          <p:cNvPr id="30" name="ZoneTexte 29">
            <a:extLst>
              <a:ext uri="{FF2B5EF4-FFF2-40B4-BE49-F238E27FC236}">
                <a16:creationId xmlns:a16="http://schemas.microsoft.com/office/drawing/2014/main" id="{3D1BF282-4CB2-414F-9C80-11F27EC3C434}"/>
              </a:ext>
            </a:extLst>
          </p:cNvPr>
          <p:cNvSpPr txBox="1"/>
          <p:nvPr/>
        </p:nvSpPr>
        <p:spPr>
          <a:xfrm>
            <a:off x="8343050" y="2992597"/>
            <a:ext cx="3987613" cy="1079206"/>
          </a:xfrm>
          <a:prstGeom prst="rect">
            <a:avLst/>
          </a:prstGeom>
          <a:noFill/>
          <a:effectLst>
            <a:outerShdw blurRad="50800" dist="38100" dir="2700000" algn="tl" rotWithShape="0">
              <a:prstClr val="black">
                <a:alpha val="40000"/>
              </a:prstClr>
            </a:outerShdw>
          </a:effectLst>
        </p:spPr>
        <p:txBody>
          <a:bodyPr wrap="square">
            <a:spAutoFit/>
          </a:bodyPr>
          <a:lstStyle/>
          <a:p>
            <a:pPr>
              <a:lnSpc>
                <a:spcPct val="50000"/>
              </a:lnSpc>
              <a:spcAft>
                <a:spcPts val="600"/>
              </a:spcAft>
            </a:pPr>
            <a:r>
              <a:rPr lang="fr-FR" sz="5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a:t>
            </a:r>
            <a:r>
              <a:rPr lang="fr-FR"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ropositions </a:t>
            </a:r>
          </a:p>
          <a:p>
            <a:pPr>
              <a:lnSpc>
                <a:spcPct val="50000"/>
              </a:lnSpc>
              <a:spcAft>
                <a:spcPts val="600"/>
              </a:spcAft>
            </a:pPr>
            <a:r>
              <a:rPr lang="fr-FR"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pour</a:t>
            </a:r>
          </a:p>
        </p:txBody>
      </p:sp>
      <p:sp>
        <p:nvSpPr>
          <p:cNvPr id="31" name="ZoneTexte 30">
            <a:extLst>
              <a:ext uri="{FF2B5EF4-FFF2-40B4-BE49-F238E27FC236}">
                <a16:creationId xmlns:a16="http://schemas.microsoft.com/office/drawing/2014/main" id="{1E492BC9-469B-4216-BBF1-F83D57E53FFB}"/>
              </a:ext>
            </a:extLst>
          </p:cNvPr>
          <p:cNvSpPr txBox="1"/>
          <p:nvPr/>
        </p:nvSpPr>
        <p:spPr>
          <a:xfrm>
            <a:off x="6443659" y="2387259"/>
            <a:ext cx="2020398" cy="2215991"/>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sz="13800" b="1" dirty="0">
                <a:solidFill>
                  <a:srgbClr val="2EACA6"/>
                </a:solidFill>
              </a:rPr>
              <a:t>53</a:t>
            </a:r>
          </a:p>
        </p:txBody>
      </p:sp>
      <p:sp>
        <p:nvSpPr>
          <p:cNvPr id="32" name="ZoneTexte 31">
            <a:extLst>
              <a:ext uri="{FF2B5EF4-FFF2-40B4-BE49-F238E27FC236}">
                <a16:creationId xmlns:a16="http://schemas.microsoft.com/office/drawing/2014/main" id="{3B0AB3D9-A619-4F3E-BCB2-19A09FEBA6B1}"/>
              </a:ext>
            </a:extLst>
          </p:cNvPr>
          <p:cNvSpPr txBox="1"/>
          <p:nvPr/>
        </p:nvSpPr>
        <p:spPr>
          <a:xfrm>
            <a:off x="8337244" y="3021921"/>
            <a:ext cx="3987613" cy="1079206"/>
          </a:xfrm>
          <a:prstGeom prst="rect">
            <a:avLst/>
          </a:prstGeom>
          <a:noFill/>
          <a:effectLst>
            <a:outerShdw blurRad="50800" dist="38100" dir="2700000" algn="tl" rotWithShape="0">
              <a:prstClr val="black">
                <a:alpha val="40000"/>
              </a:prstClr>
            </a:outerShdw>
          </a:effectLst>
        </p:spPr>
        <p:txBody>
          <a:bodyPr wrap="square">
            <a:spAutoFit/>
          </a:bodyPr>
          <a:lstStyle/>
          <a:p>
            <a:pPr>
              <a:lnSpc>
                <a:spcPct val="50000"/>
              </a:lnSpc>
              <a:spcAft>
                <a:spcPts val="600"/>
              </a:spcAft>
            </a:pPr>
            <a:r>
              <a:rPr lang="fr-FR" sz="5400" b="1" dirty="0">
                <a:solidFill>
                  <a:srgbClr val="2EACA6"/>
                </a:solidFill>
                <a:latin typeface="Calibri" panose="020F0502020204030204" pitchFamily="34" charset="0"/>
                <a:ea typeface="Calibri" panose="020F0502020204030204" pitchFamily="34" charset="0"/>
                <a:cs typeface="Times New Roman" panose="02020603050405020304" pitchFamily="18" charset="0"/>
              </a:rPr>
              <a:t>p</a:t>
            </a:r>
            <a:r>
              <a:rPr lang="fr-FR" sz="5400" b="1" dirty="0">
                <a:solidFill>
                  <a:srgbClr val="2EACA6"/>
                </a:solidFill>
                <a:effectLst/>
                <a:latin typeface="Calibri" panose="020F0502020204030204" pitchFamily="34" charset="0"/>
                <a:ea typeface="Calibri" panose="020F0502020204030204" pitchFamily="34" charset="0"/>
                <a:cs typeface="Times New Roman" panose="02020603050405020304" pitchFamily="18" charset="0"/>
              </a:rPr>
              <a:t>ropositions </a:t>
            </a:r>
          </a:p>
          <a:p>
            <a:pPr>
              <a:lnSpc>
                <a:spcPct val="50000"/>
              </a:lnSpc>
              <a:spcAft>
                <a:spcPts val="600"/>
              </a:spcAft>
            </a:pPr>
            <a:r>
              <a:rPr lang="fr-FR" sz="5400" b="1" dirty="0">
                <a:solidFill>
                  <a:srgbClr val="2EACA6"/>
                </a:solidFill>
                <a:effectLst/>
                <a:latin typeface="Calibri" panose="020F0502020204030204" pitchFamily="34" charset="0"/>
                <a:ea typeface="Calibri" panose="020F0502020204030204" pitchFamily="34" charset="0"/>
                <a:cs typeface="Times New Roman" panose="02020603050405020304" pitchFamily="18" charset="0"/>
              </a:rPr>
              <a:t>pour</a:t>
            </a:r>
          </a:p>
        </p:txBody>
      </p:sp>
      <p:sp>
        <p:nvSpPr>
          <p:cNvPr id="33" name="Triangle isocèle 32">
            <a:extLst>
              <a:ext uri="{FF2B5EF4-FFF2-40B4-BE49-F238E27FC236}">
                <a16:creationId xmlns:a16="http://schemas.microsoft.com/office/drawing/2014/main" id="{356BD20A-0837-45A1-958C-C30B9DF0FEF0}"/>
              </a:ext>
            </a:extLst>
          </p:cNvPr>
          <p:cNvSpPr/>
          <p:nvPr/>
        </p:nvSpPr>
        <p:spPr>
          <a:xfrm rot="10800000">
            <a:off x="8493821" y="4169338"/>
            <a:ext cx="3449436" cy="1759172"/>
          </a:xfrm>
          <a:prstGeom prst="triangle">
            <a:avLst/>
          </a:prstGeom>
          <a:solidFill>
            <a:schemeClr val="bg1"/>
          </a:solidFill>
          <a:ln w="38100">
            <a:solidFill>
              <a:srgbClr val="2EACA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93443566-CE54-4287-B8AE-4BC6AA25800B}"/>
              </a:ext>
            </a:extLst>
          </p:cNvPr>
          <p:cNvSpPr/>
          <p:nvPr/>
        </p:nvSpPr>
        <p:spPr>
          <a:xfrm>
            <a:off x="3277913" y="3558659"/>
            <a:ext cx="1454960" cy="1454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00DDC962-283E-4C16-96EA-434FD9015AD0}"/>
              </a:ext>
            </a:extLst>
          </p:cNvPr>
          <p:cNvSpPr txBox="1"/>
          <p:nvPr/>
        </p:nvSpPr>
        <p:spPr>
          <a:xfrm>
            <a:off x="3443064" y="3830595"/>
            <a:ext cx="1083156" cy="769441"/>
          </a:xfrm>
          <a:prstGeom prst="rect">
            <a:avLst/>
          </a:prstGeom>
          <a:noFill/>
        </p:spPr>
        <p:txBody>
          <a:bodyPr wrap="square" rtlCol="0">
            <a:spAutoFit/>
          </a:bodyPr>
          <a:lstStyle/>
          <a:p>
            <a:pPr algn="ctr"/>
            <a:r>
              <a:rPr lang="fr-FR" sz="4400" b="1" dirty="0">
                <a:solidFill>
                  <a:schemeClr val="bg1"/>
                </a:solidFill>
              </a:rPr>
              <a:t>100</a:t>
            </a:r>
          </a:p>
        </p:txBody>
      </p:sp>
      <p:sp>
        <p:nvSpPr>
          <p:cNvPr id="10" name="ZoneTexte 9">
            <a:extLst>
              <a:ext uri="{FF2B5EF4-FFF2-40B4-BE49-F238E27FC236}">
                <a16:creationId xmlns:a16="http://schemas.microsoft.com/office/drawing/2014/main" id="{54DC01AB-13F2-40B4-9B0C-C7B44623E0C8}"/>
              </a:ext>
            </a:extLst>
          </p:cNvPr>
          <p:cNvSpPr txBox="1"/>
          <p:nvPr/>
        </p:nvSpPr>
        <p:spPr>
          <a:xfrm>
            <a:off x="3564501" y="3559756"/>
            <a:ext cx="840283" cy="338554"/>
          </a:xfrm>
          <a:prstGeom prst="rect">
            <a:avLst/>
          </a:prstGeom>
          <a:noFill/>
        </p:spPr>
        <p:txBody>
          <a:bodyPr wrap="square" rtlCol="0">
            <a:spAutoFit/>
          </a:bodyPr>
          <a:lstStyle/>
          <a:p>
            <a:pPr algn="ctr"/>
            <a:r>
              <a:rPr lang="fr-FR" sz="1600" b="1" dirty="0">
                <a:solidFill>
                  <a:schemeClr val="bg1"/>
                </a:solidFill>
              </a:rPr>
              <a:t>Plus</a:t>
            </a:r>
          </a:p>
        </p:txBody>
      </p:sp>
      <p:sp>
        <p:nvSpPr>
          <p:cNvPr id="28" name="ZoneTexte 27">
            <a:extLst>
              <a:ext uri="{FF2B5EF4-FFF2-40B4-BE49-F238E27FC236}">
                <a16:creationId xmlns:a16="http://schemas.microsoft.com/office/drawing/2014/main" id="{77293335-D5A1-4EA9-A9F0-B147B03EF9AB}"/>
              </a:ext>
            </a:extLst>
          </p:cNvPr>
          <p:cNvSpPr txBox="1"/>
          <p:nvPr/>
        </p:nvSpPr>
        <p:spPr>
          <a:xfrm>
            <a:off x="3277913" y="4487675"/>
            <a:ext cx="1454960" cy="338554"/>
          </a:xfrm>
          <a:prstGeom prst="rect">
            <a:avLst/>
          </a:prstGeom>
          <a:noFill/>
        </p:spPr>
        <p:txBody>
          <a:bodyPr wrap="square" rtlCol="0">
            <a:spAutoFit/>
          </a:bodyPr>
          <a:lstStyle/>
          <a:p>
            <a:pPr algn="ctr"/>
            <a:r>
              <a:rPr lang="fr-FR" sz="1600" b="1" dirty="0">
                <a:solidFill>
                  <a:schemeClr val="bg1"/>
                </a:solidFill>
              </a:rPr>
              <a:t>inscrits</a:t>
            </a:r>
          </a:p>
        </p:txBody>
      </p:sp>
      <p:pic>
        <p:nvPicPr>
          <p:cNvPr id="34" name="Image 33">
            <a:extLst>
              <a:ext uri="{FF2B5EF4-FFF2-40B4-BE49-F238E27FC236}">
                <a16:creationId xmlns:a16="http://schemas.microsoft.com/office/drawing/2014/main" id="{23D72782-B96C-470A-B594-10FC01CB32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300" b="10820"/>
          <a:stretch/>
        </p:blipFill>
        <p:spPr>
          <a:xfrm>
            <a:off x="9754980" y="4255727"/>
            <a:ext cx="1086291" cy="1186861"/>
          </a:xfrm>
          <a:prstGeom prst="rect">
            <a:avLst/>
          </a:prstGeom>
          <a:effectLst/>
        </p:spPr>
      </p:pic>
      <p:sp>
        <p:nvSpPr>
          <p:cNvPr id="35" name="ZoneTexte 34">
            <a:extLst>
              <a:ext uri="{FF2B5EF4-FFF2-40B4-BE49-F238E27FC236}">
                <a16:creationId xmlns:a16="http://schemas.microsoft.com/office/drawing/2014/main" id="{AA66103E-B816-46CD-AE96-6584C7DF4F03}"/>
              </a:ext>
            </a:extLst>
          </p:cNvPr>
          <p:cNvSpPr txBox="1"/>
          <p:nvPr/>
        </p:nvSpPr>
        <p:spPr>
          <a:xfrm>
            <a:off x="11558017" y="6525684"/>
            <a:ext cx="484152" cy="307777"/>
          </a:xfrm>
          <a:prstGeom prst="rect">
            <a:avLst/>
          </a:prstGeom>
          <a:noFill/>
        </p:spPr>
        <p:txBody>
          <a:bodyPr wrap="square" rtlCol="0">
            <a:spAutoFit/>
          </a:bodyPr>
          <a:lstStyle/>
          <a:p>
            <a:r>
              <a:rPr lang="fr-FR" sz="1400" dirty="0"/>
              <a:t>12</a:t>
            </a:r>
          </a:p>
        </p:txBody>
      </p:sp>
    </p:spTree>
    <p:extLst>
      <p:ext uri="{BB962C8B-B14F-4D97-AF65-F5344CB8AC3E}">
        <p14:creationId xmlns:p14="http://schemas.microsoft.com/office/powerpoint/2010/main" val="1550157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Image 10" descr="Une image contenant pièce, dessin&#10;&#10;Description générée automatiquement">
            <a:extLst>
              <a:ext uri="{FF2B5EF4-FFF2-40B4-BE49-F238E27FC236}">
                <a16:creationId xmlns:a16="http://schemas.microsoft.com/office/drawing/2014/main" id="{24BEDF0E-002A-4DA2-8172-484C673D3EEF}"/>
              </a:ext>
            </a:extLst>
          </p:cNvPr>
          <p:cNvPicPr>
            <a:picLocks noChangeAspect="1"/>
          </p:cNvPicPr>
          <p:nvPr/>
        </p:nvPicPr>
        <p:blipFill>
          <a:blip r:embed="rId2"/>
          <a:stretch>
            <a:fillRect/>
          </a:stretch>
        </p:blipFill>
        <p:spPr>
          <a:xfrm>
            <a:off x="3576026" y="852960"/>
            <a:ext cx="603211" cy="571790"/>
          </a:xfrm>
          <a:prstGeom prst="rect">
            <a:avLst/>
          </a:prstGeom>
        </p:spPr>
      </p:pic>
      <p:sp>
        <p:nvSpPr>
          <p:cNvPr id="14" name="ZoneTexte 13">
            <a:extLst>
              <a:ext uri="{FF2B5EF4-FFF2-40B4-BE49-F238E27FC236}">
                <a16:creationId xmlns:a16="http://schemas.microsoft.com/office/drawing/2014/main" id="{4AA9D642-23A2-4615-AC05-F36B74D0B2C9}"/>
              </a:ext>
            </a:extLst>
          </p:cNvPr>
          <p:cNvSpPr txBox="1"/>
          <p:nvPr/>
        </p:nvSpPr>
        <p:spPr>
          <a:xfrm>
            <a:off x="1911356" y="147289"/>
            <a:ext cx="2076207" cy="369332"/>
          </a:xfrm>
          <a:prstGeom prst="rect">
            <a:avLst/>
          </a:prstGeom>
          <a:solidFill>
            <a:srgbClr val="0070C0"/>
          </a:solidFill>
        </p:spPr>
        <p:txBody>
          <a:bodyPr wrap="square" rtlCol="0">
            <a:spAutoFit/>
          </a:bodyPr>
          <a:lstStyle/>
          <a:p>
            <a:r>
              <a:rPr lang="fr-FR" b="1" dirty="0">
                <a:solidFill>
                  <a:schemeClr val="bg1"/>
                </a:solidFill>
              </a:rPr>
              <a:t>INFRASTRUCTURES</a:t>
            </a:r>
          </a:p>
        </p:txBody>
      </p:sp>
      <p:sp>
        <p:nvSpPr>
          <p:cNvPr id="29" name="ZoneTexte 28">
            <a:extLst>
              <a:ext uri="{FF2B5EF4-FFF2-40B4-BE49-F238E27FC236}">
                <a16:creationId xmlns:a16="http://schemas.microsoft.com/office/drawing/2014/main" id="{5F832D23-DC15-4DFE-AE18-74D1AF455AC3}"/>
              </a:ext>
            </a:extLst>
          </p:cNvPr>
          <p:cNvSpPr txBox="1"/>
          <p:nvPr/>
        </p:nvSpPr>
        <p:spPr>
          <a:xfrm>
            <a:off x="230257" y="3292591"/>
            <a:ext cx="4952199" cy="2492990"/>
          </a:xfrm>
          <a:prstGeom prst="rect">
            <a:avLst/>
          </a:prstGeom>
          <a:noFill/>
        </p:spPr>
        <p:txBody>
          <a:bodyPr wrap="square">
            <a:spAutoFit/>
          </a:bodyPr>
          <a:lstStyle/>
          <a:p>
            <a:pPr algn="just"/>
            <a:r>
              <a:rPr lang="fr-FR" sz="1200" dirty="0">
                <a:solidFill>
                  <a:srgbClr val="002060"/>
                </a:solidFill>
              </a:rPr>
              <a:t>Dans la perspective des Jeux Olympiques et Paralympiques 2024, des installations pérennes vont être programmées ainsi que différentes installations temporaires.</a:t>
            </a:r>
          </a:p>
          <a:p>
            <a:pPr algn="just"/>
            <a:r>
              <a:rPr lang="fr-FR" sz="1200" dirty="0">
                <a:solidFill>
                  <a:srgbClr val="002060"/>
                </a:solidFill>
              </a:rPr>
              <a:t>Plus d’1 million de m² sont programmés d’ici 2024. Au sein du village Olympique, c’est près de 3000 logements pour accueillir 15 000 athlètes.</a:t>
            </a:r>
          </a:p>
          <a:p>
            <a:pPr algn="just"/>
            <a:r>
              <a:rPr lang="fr-FR" sz="1200" dirty="0">
                <a:solidFill>
                  <a:srgbClr val="002060"/>
                </a:solidFill>
              </a:rPr>
              <a:t>L’ambition de cette nouvelle infrastructure devrait participer à bâtir la ville de demain et de l’héritage maintenu pour la partie logistique.</a:t>
            </a:r>
          </a:p>
          <a:p>
            <a:pPr algn="just"/>
            <a:endParaRPr lang="fr-FR" sz="1200" dirty="0">
              <a:solidFill>
                <a:srgbClr val="002060"/>
              </a:solidFill>
            </a:endParaRPr>
          </a:p>
          <a:p>
            <a:pPr algn="just"/>
            <a:r>
              <a:rPr lang="fr-FR" sz="1200" dirty="0">
                <a:solidFill>
                  <a:srgbClr val="002060"/>
                </a:solidFill>
              </a:rPr>
              <a:t>Différentes logistiques vont se succéder : logistique chantier, logistique d’aménagement des sites Jeux Olympiques et Paralympiques, logistique d’exploitation et une de démontage. Ces phases doivent intégrer différentes problématiques associées aux prestations logistiques mais également des approches innovantes en matière de gestion de l’infrastructure.</a:t>
            </a:r>
          </a:p>
        </p:txBody>
      </p:sp>
      <p:sp>
        <p:nvSpPr>
          <p:cNvPr id="31" name="ZoneTexte 30">
            <a:extLst>
              <a:ext uri="{FF2B5EF4-FFF2-40B4-BE49-F238E27FC236}">
                <a16:creationId xmlns:a16="http://schemas.microsoft.com/office/drawing/2014/main" id="{BE9BE77A-2EFE-487E-B292-8D4523E6B88C}"/>
              </a:ext>
            </a:extLst>
          </p:cNvPr>
          <p:cNvSpPr txBox="1"/>
          <p:nvPr/>
        </p:nvSpPr>
        <p:spPr>
          <a:xfrm>
            <a:off x="545408" y="1629573"/>
            <a:ext cx="5022475" cy="646331"/>
          </a:xfrm>
          <a:prstGeom prst="rect">
            <a:avLst/>
          </a:prstGeom>
          <a:noFill/>
        </p:spPr>
        <p:txBody>
          <a:bodyPr wrap="square">
            <a:spAutoFit/>
          </a:bodyPr>
          <a:lstStyle/>
          <a:p>
            <a:r>
              <a:rPr lang="fr-FR" b="1" dirty="0">
                <a:solidFill>
                  <a:srgbClr val="0070C0"/>
                </a:solidFill>
              </a:rPr>
              <a:t>« Une construction et un réseau socle au service d’évènement sportif de taille »</a:t>
            </a:r>
          </a:p>
        </p:txBody>
      </p:sp>
      <p:cxnSp>
        <p:nvCxnSpPr>
          <p:cNvPr id="32" name="Connecteur droit 31">
            <a:extLst>
              <a:ext uri="{FF2B5EF4-FFF2-40B4-BE49-F238E27FC236}">
                <a16:creationId xmlns:a16="http://schemas.microsoft.com/office/drawing/2014/main" id="{D55E4970-15B1-42E8-849F-F74E3A065BB0}"/>
              </a:ext>
            </a:extLst>
          </p:cNvPr>
          <p:cNvCxnSpPr>
            <a:cxnSpLocks/>
          </p:cNvCxnSpPr>
          <p:nvPr/>
        </p:nvCxnSpPr>
        <p:spPr>
          <a:xfrm>
            <a:off x="713512" y="2318168"/>
            <a:ext cx="3216889" cy="852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418A34E-7F6F-44CC-B436-EEDC5C2BCF40}"/>
              </a:ext>
            </a:extLst>
          </p:cNvPr>
          <p:cNvCxnSpPr>
            <a:cxnSpLocks/>
          </p:cNvCxnSpPr>
          <p:nvPr/>
        </p:nvCxnSpPr>
        <p:spPr>
          <a:xfrm>
            <a:off x="3915339" y="2323752"/>
            <a:ext cx="177217" cy="19572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95E2DE79-99CB-45F3-AF55-7F700557F383}"/>
              </a:ext>
            </a:extLst>
          </p:cNvPr>
          <p:cNvCxnSpPr>
            <a:cxnSpLocks/>
          </p:cNvCxnSpPr>
          <p:nvPr/>
        </p:nvCxnSpPr>
        <p:spPr>
          <a:xfrm flipH="1">
            <a:off x="4069732" y="2323752"/>
            <a:ext cx="145916" cy="19572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C73AAB0D-4483-4625-AED2-AE1277D585EC}"/>
              </a:ext>
            </a:extLst>
          </p:cNvPr>
          <p:cNvCxnSpPr>
            <a:cxnSpLocks/>
          </p:cNvCxnSpPr>
          <p:nvPr/>
        </p:nvCxnSpPr>
        <p:spPr>
          <a:xfrm>
            <a:off x="4200247" y="2330163"/>
            <a:ext cx="794643"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6" name="Rectangle : coins arrondis 55">
            <a:extLst>
              <a:ext uri="{FF2B5EF4-FFF2-40B4-BE49-F238E27FC236}">
                <a16:creationId xmlns:a16="http://schemas.microsoft.com/office/drawing/2014/main" id="{6F35DC80-B154-4041-ACEA-7A079CF24EBB}"/>
              </a:ext>
            </a:extLst>
          </p:cNvPr>
          <p:cNvSpPr/>
          <p:nvPr/>
        </p:nvSpPr>
        <p:spPr>
          <a:xfrm>
            <a:off x="230257" y="3260196"/>
            <a:ext cx="5151049" cy="2535282"/>
          </a:xfrm>
          <a:prstGeom prst="roundRect">
            <a:avLst>
              <a:gd name="adj" fmla="val 797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3" name="Connecteur droit 82">
            <a:extLst>
              <a:ext uri="{FF2B5EF4-FFF2-40B4-BE49-F238E27FC236}">
                <a16:creationId xmlns:a16="http://schemas.microsoft.com/office/drawing/2014/main" id="{09C80795-1109-4477-A47C-B7E14109276F}"/>
              </a:ext>
            </a:extLst>
          </p:cNvPr>
          <p:cNvCxnSpPr>
            <a:cxnSpLocks/>
          </p:cNvCxnSpPr>
          <p:nvPr/>
        </p:nvCxnSpPr>
        <p:spPr>
          <a:xfrm>
            <a:off x="5995883" y="6461053"/>
            <a:ext cx="440356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905C44CE-26FD-4EC3-84E2-B89E2320CDC1}"/>
              </a:ext>
            </a:extLst>
          </p:cNvPr>
          <p:cNvCxnSpPr>
            <a:cxnSpLocks/>
          </p:cNvCxnSpPr>
          <p:nvPr/>
        </p:nvCxnSpPr>
        <p:spPr>
          <a:xfrm>
            <a:off x="10384382" y="6458111"/>
            <a:ext cx="177217" cy="19572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402271BB-BA5C-4A65-B9CE-188757537CA1}"/>
              </a:ext>
            </a:extLst>
          </p:cNvPr>
          <p:cNvCxnSpPr>
            <a:cxnSpLocks/>
          </p:cNvCxnSpPr>
          <p:nvPr/>
        </p:nvCxnSpPr>
        <p:spPr>
          <a:xfrm flipH="1">
            <a:off x="10538775" y="6458111"/>
            <a:ext cx="145916" cy="19572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7BBB4F18-94BC-4C2C-9A39-9C8B38C8AA95}"/>
              </a:ext>
            </a:extLst>
          </p:cNvPr>
          <p:cNvCxnSpPr>
            <a:cxnSpLocks/>
          </p:cNvCxnSpPr>
          <p:nvPr/>
        </p:nvCxnSpPr>
        <p:spPr>
          <a:xfrm flipV="1">
            <a:off x="10669290" y="6461054"/>
            <a:ext cx="1190976" cy="346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8" name="ZoneTexte 87">
            <a:extLst>
              <a:ext uri="{FF2B5EF4-FFF2-40B4-BE49-F238E27FC236}">
                <a16:creationId xmlns:a16="http://schemas.microsoft.com/office/drawing/2014/main" id="{C523183E-D0DE-486C-B6B1-61F3B03605F6}"/>
              </a:ext>
            </a:extLst>
          </p:cNvPr>
          <p:cNvSpPr txBox="1"/>
          <p:nvPr/>
        </p:nvSpPr>
        <p:spPr>
          <a:xfrm>
            <a:off x="1084522" y="638743"/>
            <a:ext cx="700450" cy="923330"/>
          </a:xfrm>
          <a:prstGeom prst="rect">
            <a:avLst/>
          </a:prstGeom>
          <a:noFill/>
        </p:spPr>
        <p:txBody>
          <a:bodyPr wrap="square" rtlCol="0">
            <a:spAutoFit/>
          </a:bodyPr>
          <a:lstStyle/>
          <a:p>
            <a:r>
              <a:rPr lang="fr-FR" sz="5400" b="1" dirty="0">
                <a:solidFill>
                  <a:srgbClr val="0070C0"/>
                </a:solidFill>
              </a:rPr>
              <a:t>8</a:t>
            </a:r>
          </a:p>
        </p:txBody>
      </p:sp>
      <p:sp>
        <p:nvSpPr>
          <p:cNvPr id="90" name="ZoneTexte 89">
            <a:extLst>
              <a:ext uri="{FF2B5EF4-FFF2-40B4-BE49-F238E27FC236}">
                <a16:creationId xmlns:a16="http://schemas.microsoft.com/office/drawing/2014/main" id="{7EE5F0CF-295F-4447-B10A-78FC435AB4E1}"/>
              </a:ext>
            </a:extLst>
          </p:cNvPr>
          <p:cNvSpPr txBox="1"/>
          <p:nvPr/>
        </p:nvSpPr>
        <p:spPr>
          <a:xfrm>
            <a:off x="1505414" y="852960"/>
            <a:ext cx="1886297" cy="573683"/>
          </a:xfrm>
          <a:prstGeom prst="rect">
            <a:avLst/>
          </a:prstGeom>
          <a:noFill/>
        </p:spPr>
        <p:txBody>
          <a:bodyPr wrap="square">
            <a:spAutoFit/>
          </a:bodyPr>
          <a:lstStyle/>
          <a:p>
            <a:pPr>
              <a:lnSpc>
                <a:spcPct val="50000"/>
              </a:lnSpc>
              <a:spcAft>
                <a:spcPts val="6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a:t>
            </a: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ropositions </a:t>
            </a:r>
          </a:p>
          <a:p>
            <a:pPr>
              <a:lnSpc>
                <a:spcPct val="50000"/>
              </a:lnSpc>
              <a:spcAft>
                <a:spcPts val="600"/>
              </a:spcAft>
            </a:pPr>
            <a:r>
              <a:rPr lang="fr-F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pour</a:t>
            </a:r>
          </a:p>
        </p:txBody>
      </p:sp>
      <p:sp>
        <p:nvSpPr>
          <p:cNvPr id="23" name="ZoneTexte 22">
            <a:extLst>
              <a:ext uri="{FF2B5EF4-FFF2-40B4-BE49-F238E27FC236}">
                <a16:creationId xmlns:a16="http://schemas.microsoft.com/office/drawing/2014/main" id="{6C52159C-3E56-4829-A75D-7E4AEA53F304}"/>
              </a:ext>
            </a:extLst>
          </p:cNvPr>
          <p:cNvSpPr txBox="1"/>
          <p:nvPr/>
        </p:nvSpPr>
        <p:spPr>
          <a:xfrm>
            <a:off x="5995886" y="1438097"/>
            <a:ext cx="2751609" cy="738664"/>
          </a:xfrm>
          <a:prstGeom prst="rect">
            <a:avLst/>
          </a:prstGeom>
          <a:noFill/>
        </p:spPr>
        <p:txBody>
          <a:bodyPr wrap="square">
            <a:spAutoFit/>
          </a:bodyPr>
          <a:lstStyle/>
          <a:p>
            <a:r>
              <a:rPr lang="fr-FR" sz="1400" dirty="0">
                <a:solidFill>
                  <a:srgbClr val="002060"/>
                </a:solidFill>
              </a:rPr>
              <a:t>Identifier et Intégrer la notion d’espace logistique aux infrastructures temporaires</a:t>
            </a:r>
          </a:p>
        </p:txBody>
      </p:sp>
      <p:sp>
        <p:nvSpPr>
          <p:cNvPr id="24" name="Triangle isocèle 23">
            <a:extLst>
              <a:ext uri="{FF2B5EF4-FFF2-40B4-BE49-F238E27FC236}">
                <a16:creationId xmlns:a16="http://schemas.microsoft.com/office/drawing/2014/main" id="{456175F4-2AAD-4227-8095-55B21FD282CE}"/>
              </a:ext>
            </a:extLst>
          </p:cNvPr>
          <p:cNvSpPr/>
          <p:nvPr/>
        </p:nvSpPr>
        <p:spPr>
          <a:xfrm rot="5400000">
            <a:off x="5874580" y="1586490"/>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riangle isocèle 41">
            <a:extLst>
              <a:ext uri="{FF2B5EF4-FFF2-40B4-BE49-F238E27FC236}">
                <a16:creationId xmlns:a16="http://schemas.microsoft.com/office/drawing/2014/main" id="{495D2230-BB70-4AA6-9327-1D96F0FC1180}"/>
              </a:ext>
            </a:extLst>
          </p:cNvPr>
          <p:cNvSpPr/>
          <p:nvPr/>
        </p:nvSpPr>
        <p:spPr>
          <a:xfrm rot="5400000">
            <a:off x="5916730" y="3356631"/>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Triangle isocèle 45">
            <a:extLst>
              <a:ext uri="{FF2B5EF4-FFF2-40B4-BE49-F238E27FC236}">
                <a16:creationId xmlns:a16="http://schemas.microsoft.com/office/drawing/2014/main" id="{B5B7F7E4-F994-41F7-8680-E2638E122702}"/>
              </a:ext>
            </a:extLst>
          </p:cNvPr>
          <p:cNvSpPr/>
          <p:nvPr/>
        </p:nvSpPr>
        <p:spPr>
          <a:xfrm rot="5400000">
            <a:off x="5916730" y="5035531"/>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isocèle 50">
            <a:extLst>
              <a:ext uri="{FF2B5EF4-FFF2-40B4-BE49-F238E27FC236}">
                <a16:creationId xmlns:a16="http://schemas.microsoft.com/office/drawing/2014/main" id="{BC4E2919-17E9-4305-B4AE-60E8F770B0DB}"/>
              </a:ext>
            </a:extLst>
          </p:cNvPr>
          <p:cNvSpPr/>
          <p:nvPr/>
        </p:nvSpPr>
        <p:spPr>
          <a:xfrm rot="5400000">
            <a:off x="5916730" y="4172608"/>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Triangle isocèle 54">
            <a:extLst>
              <a:ext uri="{FF2B5EF4-FFF2-40B4-BE49-F238E27FC236}">
                <a16:creationId xmlns:a16="http://schemas.microsoft.com/office/drawing/2014/main" id="{3807DDBA-B206-4904-AEC8-E8DBBFB0DF24}"/>
              </a:ext>
            </a:extLst>
          </p:cNvPr>
          <p:cNvSpPr/>
          <p:nvPr/>
        </p:nvSpPr>
        <p:spPr>
          <a:xfrm rot="5400000">
            <a:off x="9138712" y="1545114"/>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Triangle isocèle 62">
            <a:extLst>
              <a:ext uri="{FF2B5EF4-FFF2-40B4-BE49-F238E27FC236}">
                <a16:creationId xmlns:a16="http://schemas.microsoft.com/office/drawing/2014/main" id="{56B7B8BB-107F-4E62-A8EC-6BB790B1A307}"/>
              </a:ext>
            </a:extLst>
          </p:cNvPr>
          <p:cNvSpPr/>
          <p:nvPr/>
        </p:nvSpPr>
        <p:spPr>
          <a:xfrm rot="5400000">
            <a:off x="9145203" y="2281242"/>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Triangle isocèle 64">
            <a:extLst>
              <a:ext uri="{FF2B5EF4-FFF2-40B4-BE49-F238E27FC236}">
                <a16:creationId xmlns:a16="http://schemas.microsoft.com/office/drawing/2014/main" id="{ABE35B46-9C10-48F4-8FFD-61F129C287EC}"/>
              </a:ext>
            </a:extLst>
          </p:cNvPr>
          <p:cNvSpPr/>
          <p:nvPr/>
        </p:nvSpPr>
        <p:spPr>
          <a:xfrm rot="5400000">
            <a:off x="9145203" y="3102267"/>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Organisation des Jeux Olympiques et Paralympiques 2024 | Gouvernement.fr">
            <a:extLst>
              <a:ext uri="{FF2B5EF4-FFF2-40B4-BE49-F238E27FC236}">
                <a16:creationId xmlns:a16="http://schemas.microsoft.com/office/drawing/2014/main" id="{1E3C6B25-42EE-4304-B92C-4959CD3202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09" r="23652"/>
          <a:stretch/>
        </p:blipFill>
        <p:spPr bwMode="auto">
          <a:xfrm>
            <a:off x="9581748" y="4771912"/>
            <a:ext cx="2270039" cy="13747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7" name="Triangle isocèle 66">
            <a:extLst>
              <a:ext uri="{FF2B5EF4-FFF2-40B4-BE49-F238E27FC236}">
                <a16:creationId xmlns:a16="http://schemas.microsoft.com/office/drawing/2014/main" id="{82F30C48-D142-49BF-9C03-FE371E9327C6}"/>
              </a:ext>
            </a:extLst>
          </p:cNvPr>
          <p:cNvSpPr/>
          <p:nvPr/>
        </p:nvSpPr>
        <p:spPr>
          <a:xfrm rot="10800000">
            <a:off x="1284163"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6CB3488D-F123-4255-9604-C03139E74510}"/>
              </a:ext>
            </a:extLst>
          </p:cNvPr>
          <p:cNvSpPr txBox="1"/>
          <p:nvPr/>
        </p:nvSpPr>
        <p:spPr>
          <a:xfrm>
            <a:off x="11558017" y="6525684"/>
            <a:ext cx="484152" cy="307777"/>
          </a:xfrm>
          <a:prstGeom prst="rect">
            <a:avLst/>
          </a:prstGeom>
          <a:noFill/>
        </p:spPr>
        <p:txBody>
          <a:bodyPr wrap="square" rtlCol="0">
            <a:spAutoFit/>
          </a:bodyPr>
          <a:lstStyle/>
          <a:p>
            <a:r>
              <a:rPr lang="fr-FR" sz="1400" dirty="0"/>
              <a:t>13</a:t>
            </a:r>
          </a:p>
        </p:txBody>
      </p:sp>
      <p:sp>
        <p:nvSpPr>
          <p:cNvPr id="58" name="ZoneTexte 57">
            <a:extLst>
              <a:ext uri="{FF2B5EF4-FFF2-40B4-BE49-F238E27FC236}">
                <a16:creationId xmlns:a16="http://schemas.microsoft.com/office/drawing/2014/main" id="{B8FB9630-93EC-429D-A05A-F04D0BCA1869}"/>
              </a:ext>
            </a:extLst>
          </p:cNvPr>
          <p:cNvSpPr txBox="1"/>
          <p:nvPr/>
        </p:nvSpPr>
        <p:spPr>
          <a:xfrm>
            <a:off x="6018477" y="2317039"/>
            <a:ext cx="3127552" cy="523220"/>
          </a:xfrm>
          <a:prstGeom prst="rect">
            <a:avLst/>
          </a:prstGeom>
          <a:noFill/>
        </p:spPr>
        <p:txBody>
          <a:bodyPr wrap="square">
            <a:spAutoFit/>
          </a:bodyPr>
          <a:lstStyle/>
          <a:p>
            <a:r>
              <a:rPr lang="fr-FR" sz="1400" dirty="0">
                <a:solidFill>
                  <a:srgbClr val="002060"/>
                </a:solidFill>
              </a:rPr>
              <a:t>Aménager des infrastructures de stockage innovante</a:t>
            </a:r>
          </a:p>
        </p:txBody>
      </p:sp>
      <p:sp>
        <p:nvSpPr>
          <p:cNvPr id="60" name="Triangle isocèle 59">
            <a:extLst>
              <a:ext uri="{FF2B5EF4-FFF2-40B4-BE49-F238E27FC236}">
                <a16:creationId xmlns:a16="http://schemas.microsoft.com/office/drawing/2014/main" id="{94A462F6-A148-42ED-BDD0-EB5078864348}"/>
              </a:ext>
            </a:extLst>
          </p:cNvPr>
          <p:cNvSpPr/>
          <p:nvPr/>
        </p:nvSpPr>
        <p:spPr>
          <a:xfrm rot="5400000">
            <a:off x="5889476" y="2447888"/>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a:extLst>
              <a:ext uri="{FF2B5EF4-FFF2-40B4-BE49-F238E27FC236}">
                <a16:creationId xmlns:a16="http://schemas.microsoft.com/office/drawing/2014/main" id="{DA103050-43A0-4792-835B-2B07EE32C835}"/>
              </a:ext>
            </a:extLst>
          </p:cNvPr>
          <p:cNvSpPr txBox="1"/>
          <p:nvPr/>
        </p:nvSpPr>
        <p:spPr>
          <a:xfrm>
            <a:off x="6018477" y="3218903"/>
            <a:ext cx="3032402" cy="523220"/>
          </a:xfrm>
          <a:prstGeom prst="rect">
            <a:avLst/>
          </a:prstGeom>
          <a:noFill/>
        </p:spPr>
        <p:txBody>
          <a:bodyPr wrap="square">
            <a:spAutoFit/>
          </a:bodyPr>
          <a:lstStyle/>
          <a:p>
            <a:r>
              <a:rPr lang="fr-FR" sz="1400" dirty="0">
                <a:solidFill>
                  <a:srgbClr val="002060"/>
                </a:solidFill>
              </a:rPr>
              <a:t>Développer une reverse logistique chantier optimisée</a:t>
            </a:r>
          </a:p>
        </p:txBody>
      </p:sp>
      <p:sp>
        <p:nvSpPr>
          <p:cNvPr id="64" name="ZoneTexte 63">
            <a:extLst>
              <a:ext uri="{FF2B5EF4-FFF2-40B4-BE49-F238E27FC236}">
                <a16:creationId xmlns:a16="http://schemas.microsoft.com/office/drawing/2014/main" id="{200054A7-E51E-4C7B-BAAA-950ACB7FF4A3}"/>
              </a:ext>
            </a:extLst>
          </p:cNvPr>
          <p:cNvSpPr txBox="1"/>
          <p:nvPr/>
        </p:nvSpPr>
        <p:spPr>
          <a:xfrm>
            <a:off x="6029847" y="4045194"/>
            <a:ext cx="3127553" cy="738664"/>
          </a:xfrm>
          <a:prstGeom prst="rect">
            <a:avLst/>
          </a:prstGeom>
          <a:noFill/>
        </p:spPr>
        <p:txBody>
          <a:bodyPr wrap="square">
            <a:spAutoFit/>
          </a:bodyPr>
          <a:lstStyle/>
          <a:p>
            <a:r>
              <a:rPr lang="fr-FR" sz="1400" dirty="0">
                <a:solidFill>
                  <a:srgbClr val="002060"/>
                </a:solidFill>
              </a:rPr>
              <a:t>Identifier les sites Jeux Olympiques et Paralympiques bord à voie d’eau pour favoriser le report modal</a:t>
            </a:r>
          </a:p>
        </p:txBody>
      </p:sp>
      <p:sp>
        <p:nvSpPr>
          <p:cNvPr id="66" name="ZoneTexte 65">
            <a:extLst>
              <a:ext uri="{FF2B5EF4-FFF2-40B4-BE49-F238E27FC236}">
                <a16:creationId xmlns:a16="http://schemas.microsoft.com/office/drawing/2014/main" id="{EDAE476A-5C27-4054-B4F3-F2C758CCD9AF}"/>
              </a:ext>
            </a:extLst>
          </p:cNvPr>
          <p:cNvSpPr txBox="1"/>
          <p:nvPr/>
        </p:nvSpPr>
        <p:spPr>
          <a:xfrm>
            <a:off x="5998812" y="4913202"/>
            <a:ext cx="3471800" cy="523220"/>
          </a:xfrm>
          <a:prstGeom prst="rect">
            <a:avLst/>
          </a:prstGeom>
          <a:noFill/>
        </p:spPr>
        <p:txBody>
          <a:bodyPr wrap="square">
            <a:spAutoFit/>
          </a:bodyPr>
          <a:lstStyle/>
          <a:p>
            <a:r>
              <a:rPr lang="fr-FR" sz="1400" dirty="0">
                <a:solidFill>
                  <a:srgbClr val="002060"/>
                </a:solidFill>
              </a:rPr>
              <a:t>Favoriser le développement des infrastructures énergétiques d’avitaillement</a:t>
            </a:r>
          </a:p>
        </p:txBody>
      </p:sp>
      <p:sp>
        <p:nvSpPr>
          <p:cNvPr id="69" name="ZoneTexte 68">
            <a:extLst>
              <a:ext uri="{FF2B5EF4-FFF2-40B4-BE49-F238E27FC236}">
                <a16:creationId xmlns:a16="http://schemas.microsoft.com/office/drawing/2014/main" id="{45C536F1-6FA2-4D54-AA78-ACF9A56F5739}"/>
              </a:ext>
            </a:extLst>
          </p:cNvPr>
          <p:cNvSpPr txBox="1"/>
          <p:nvPr/>
        </p:nvSpPr>
        <p:spPr>
          <a:xfrm>
            <a:off x="9251829" y="1417316"/>
            <a:ext cx="3257665" cy="523220"/>
          </a:xfrm>
          <a:prstGeom prst="rect">
            <a:avLst/>
          </a:prstGeom>
          <a:noFill/>
        </p:spPr>
        <p:txBody>
          <a:bodyPr wrap="square">
            <a:spAutoFit/>
          </a:bodyPr>
          <a:lstStyle/>
          <a:p>
            <a:r>
              <a:rPr lang="fr-FR" sz="1400" dirty="0">
                <a:solidFill>
                  <a:srgbClr val="002060"/>
                </a:solidFill>
              </a:rPr>
              <a:t>Identification des réseaux routiers et logistiques d’approvisionnement</a:t>
            </a:r>
          </a:p>
        </p:txBody>
      </p:sp>
      <p:sp>
        <p:nvSpPr>
          <p:cNvPr id="70" name="ZoneTexte 69">
            <a:extLst>
              <a:ext uri="{FF2B5EF4-FFF2-40B4-BE49-F238E27FC236}">
                <a16:creationId xmlns:a16="http://schemas.microsoft.com/office/drawing/2014/main" id="{303CE09B-1D5C-4DD0-9F2D-117AEA680C93}"/>
              </a:ext>
            </a:extLst>
          </p:cNvPr>
          <p:cNvSpPr txBox="1"/>
          <p:nvPr/>
        </p:nvSpPr>
        <p:spPr>
          <a:xfrm>
            <a:off x="9254516" y="2165840"/>
            <a:ext cx="2937484" cy="523220"/>
          </a:xfrm>
          <a:prstGeom prst="rect">
            <a:avLst/>
          </a:prstGeom>
          <a:noFill/>
        </p:spPr>
        <p:txBody>
          <a:bodyPr wrap="square">
            <a:spAutoFit/>
          </a:bodyPr>
          <a:lstStyle/>
          <a:p>
            <a:r>
              <a:rPr lang="fr-FR" sz="1400" dirty="0">
                <a:solidFill>
                  <a:srgbClr val="002060"/>
                </a:solidFill>
              </a:rPr>
              <a:t>Développer/positionner des centres de consolidation logistique </a:t>
            </a:r>
          </a:p>
        </p:txBody>
      </p:sp>
      <p:sp>
        <p:nvSpPr>
          <p:cNvPr id="71" name="ZoneTexte 70">
            <a:extLst>
              <a:ext uri="{FF2B5EF4-FFF2-40B4-BE49-F238E27FC236}">
                <a16:creationId xmlns:a16="http://schemas.microsoft.com/office/drawing/2014/main" id="{6CB5AA6C-5AAF-4E8A-B1A6-496D3B1C6CB4}"/>
              </a:ext>
            </a:extLst>
          </p:cNvPr>
          <p:cNvSpPr txBox="1"/>
          <p:nvPr/>
        </p:nvSpPr>
        <p:spPr>
          <a:xfrm>
            <a:off x="9245115" y="2992182"/>
            <a:ext cx="2839614" cy="738664"/>
          </a:xfrm>
          <a:prstGeom prst="rect">
            <a:avLst/>
          </a:prstGeom>
          <a:noFill/>
        </p:spPr>
        <p:txBody>
          <a:bodyPr wrap="square">
            <a:spAutoFit/>
          </a:bodyPr>
          <a:lstStyle/>
          <a:p>
            <a:r>
              <a:rPr lang="fr-FR" sz="1400" dirty="0">
                <a:solidFill>
                  <a:srgbClr val="002060"/>
                </a:solidFill>
              </a:rPr>
              <a:t>Favoriser et étendre l’intégration sur l’infrastructure de micro hub logistique</a:t>
            </a:r>
          </a:p>
        </p:txBody>
      </p:sp>
    </p:spTree>
    <p:extLst>
      <p:ext uri="{BB962C8B-B14F-4D97-AF65-F5344CB8AC3E}">
        <p14:creationId xmlns:p14="http://schemas.microsoft.com/office/powerpoint/2010/main" val="259506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4AA9D642-23A2-4615-AC05-F36B74D0B2C9}"/>
              </a:ext>
            </a:extLst>
          </p:cNvPr>
          <p:cNvSpPr txBox="1"/>
          <p:nvPr/>
        </p:nvSpPr>
        <p:spPr>
          <a:xfrm>
            <a:off x="1911356" y="158863"/>
            <a:ext cx="2076207" cy="369332"/>
          </a:xfrm>
          <a:prstGeom prst="rect">
            <a:avLst/>
          </a:prstGeom>
          <a:solidFill>
            <a:srgbClr val="0070C0"/>
          </a:solidFill>
        </p:spPr>
        <p:txBody>
          <a:bodyPr wrap="square" rtlCol="0">
            <a:spAutoFit/>
          </a:bodyPr>
          <a:lstStyle/>
          <a:p>
            <a:r>
              <a:rPr lang="fr-FR" b="1" dirty="0">
                <a:solidFill>
                  <a:schemeClr val="bg1"/>
                </a:solidFill>
              </a:rPr>
              <a:t>INFRASTRUCTURES</a:t>
            </a:r>
          </a:p>
        </p:txBody>
      </p:sp>
      <p:cxnSp>
        <p:nvCxnSpPr>
          <p:cNvPr id="83" name="Connecteur droit 82">
            <a:extLst>
              <a:ext uri="{FF2B5EF4-FFF2-40B4-BE49-F238E27FC236}">
                <a16:creationId xmlns:a16="http://schemas.microsoft.com/office/drawing/2014/main" id="{09C80795-1109-4477-A47C-B7E14109276F}"/>
              </a:ext>
            </a:extLst>
          </p:cNvPr>
          <p:cNvCxnSpPr>
            <a:cxnSpLocks/>
          </p:cNvCxnSpPr>
          <p:nvPr/>
        </p:nvCxnSpPr>
        <p:spPr>
          <a:xfrm>
            <a:off x="6120644" y="6100487"/>
            <a:ext cx="440356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905C44CE-26FD-4EC3-84E2-B89E2320CDC1}"/>
              </a:ext>
            </a:extLst>
          </p:cNvPr>
          <p:cNvCxnSpPr>
            <a:cxnSpLocks/>
          </p:cNvCxnSpPr>
          <p:nvPr/>
        </p:nvCxnSpPr>
        <p:spPr>
          <a:xfrm>
            <a:off x="10509143" y="6097545"/>
            <a:ext cx="177217" cy="19572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402271BB-BA5C-4A65-B9CE-188757537CA1}"/>
              </a:ext>
            </a:extLst>
          </p:cNvPr>
          <p:cNvCxnSpPr>
            <a:cxnSpLocks/>
          </p:cNvCxnSpPr>
          <p:nvPr/>
        </p:nvCxnSpPr>
        <p:spPr>
          <a:xfrm flipH="1">
            <a:off x="10663536" y="6097545"/>
            <a:ext cx="145916" cy="19572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7BBB4F18-94BC-4C2C-9A39-9C8B38C8AA95}"/>
              </a:ext>
            </a:extLst>
          </p:cNvPr>
          <p:cNvCxnSpPr>
            <a:cxnSpLocks/>
          </p:cNvCxnSpPr>
          <p:nvPr/>
        </p:nvCxnSpPr>
        <p:spPr>
          <a:xfrm flipV="1">
            <a:off x="10794051" y="6100488"/>
            <a:ext cx="1190976" cy="346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6C52159C-3E56-4829-A75D-7E4AEA53F304}"/>
              </a:ext>
            </a:extLst>
          </p:cNvPr>
          <p:cNvSpPr txBox="1"/>
          <p:nvPr/>
        </p:nvSpPr>
        <p:spPr>
          <a:xfrm>
            <a:off x="248329" y="1029822"/>
            <a:ext cx="5376099" cy="523220"/>
          </a:xfrm>
          <a:prstGeom prst="rect">
            <a:avLst/>
          </a:prstGeom>
          <a:noFill/>
        </p:spPr>
        <p:txBody>
          <a:bodyPr wrap="square">
            <a:spAutoFit/>
          </a:bodyPr>
          <a:lstStyle/>
          <a:p>
            <a:r>
              <a:rPr lang="fr-FR" sz="1400" b="1" dirty="0">
                <a:solidFill>
                  <a:srgbClr val="0070C0"/>
                </a:solidFill>
              </a:rPr>
              <a:t>Identifier et Intégrer la notion d’espace logistique aux infrastructures temporaires.</a:t>
            </a:r>
          </a:p>
        </p:txBody>
      </p:sp>
      <p:sp>
        <p:nvSpPr>
          <p:cNvPr id="37" name="ZoneTexte 36">
            <a:extLst>
              <a:ext uri="{FF2B5EF4-FFF2-40B4-BE49-F238E27FC236}">
                <a16:creationId xmlns:a16="http://schemas.microsoft.com/office/drawing/2014/main" id="{5A0B7840-5CC8-4AD7-8726-E6ECBFC8A908}"/>
              </a:ext>
            </a:extLst>
          </p:cNvPr>
          <p:cNvSpPr txBox="1"/>
          <p:nvPr/>
        </p:nvSpPr>
        <p:spPr>
          <a:xfrm>
            <a:off x="338678" y="2656342"/>
            <a:ext cx="5787755" cy="307777"/>
          </a:xfrm>
          <a:prstGeom prst="rect">
            <a:avLst/>
          </a:prstGeom>
          <a:noFill/>
        </p:spPr>
        <p:txBody>
          <a:bodyPr wrap="square">
            <a:spAutoFit/>
          </a:bodyPr>
          <a:lstStyle/>
          <a:p>
            <a:r>
              <a:rPr lang="fr-FR" sz="1400" b="1" dirty="0">
                <a:solidFill>
                  <a:srgbClr val="0070C0"/>
                </a:solidFill>
              </a:rPr>
              <a:t>Aménager des infrastructures de stockage innovante</a:t>
            </a:r>
          </a:p>
        </p:txBody>
      </p:sp>
      <p:sp>
        <p:nvSpPr>
          <p:cNvPr id="38" name="ZoneTexte 37">
            <a:extLst>
              <a:ext uri="{FF2B5EF4-FFF2-40B4-BE49-F238E27FC236}">
                <a16:creationId xmlns:a16="http://schemas.microsoft.com/office/drawing/2014/main" id="{9453A809-0A4A-49F4-AEB4-83784AA55A4B}"/>
              </a:ext>
            </a:extLst>
          </p:cNvPr>
          <p:cNvSpPr txBox="1"/>
          <p:nvPr/>
        </p:nvSpPr>
        <p:spPr>
          <a:xfrm>
            <a:off x="308343" y="4498584"/>
            <a:ext cx="5510672" cy="307777"/>
          </a:xfrm>
          <a:prstGeom prst="rect">
            <a:avLst/>
          </a:prstGeom>
          <a:noFill/>
        </p:spPr>
        <p:txBody>
          <a:bodyPr wrap="square">
            <a:spAutoFit/>
          </a:bodyPr>
          <a:lstStyle/>
          <a:p>
            <a:r>
              <a:rPr lang="fr-FR" sz="1400" b="1" dirty="0">
                <a:solidFill>
                  <a:srgbClr val="0070C0"/>
                </a:solidFill>
              </a:rPr>
              <a:t>Développer une reverse logistique chantier optimisée</a:t>
            </a:r>
          </a:p>
        </p:txBody>
      </p:sp>
      <p:sp>
        <p:nvSpPr>
          <p:cNvPr id="40" name="ZoneTexte 39">
            <a:extLst>
              <a:ext uri="{FF2B5EF4-FFF2-40B4-BE49-F238E27FC236}">
                <a16:creationId xmlns:a16="http://schemas.microsoft.com/office/drawing/2014/main" id="{B49AE3E8-FEE1-45F3-BCFA-CA5D77394D90}"/>
              </a:ext>
            </a:extLst>
          </p:cNvPr>
          <p:cNvSpPr txBox="1"/>
          <p:nvPr/>
        </p:nvSpPr>
        <p:spPr>
          <a:xfrm>
            <a:off x="6319485" y="2994075"/>
            <a:ext cx="6152089" cy="307777"/>
          </a:xfrm>
          <a:prstGeom prst="rect">
            <a:avLst/>
          </a:prstGeom>
          <a:noFill/>
        </p:spPr>
        <p:txBody>
          <a:bodyPr wrap="square">
            <a:spAutoFit/>
          </a:bodyPr>
          <a:lstStyle/>
          <a:p>
            <a:r>
              <a:rPr lang="fr-FR" sz="1400" b="1" dirty="0">
                <a:solidFill>
                  <a:srgbClr val="0070C0"/>
                </a:solidFill>
              </a:rPr>
              <a:t>Favoriser le développement des infrastructures énergétiques d’avitaillement</a:t>
            </a:r>
          </a:p>
        </p:txBody>
      </p:sp>
      <p:sp>
        <p:nvSpPr>
          <p:cNvPr id="24" name="Triangle isocèle 23">
            <a:extLst>
              <a:ext uri="{FF2B5EF4-FFF2-40B4-BE49-F238E27FC236}">
                <a16:creationId xmlns:a16="http://schemas.microsoft.com/office/drawing/2014/main" id="{456175F4-2AAD-4227-8095-55B21FD282CE}"/>
              </a:ext>
            </a:extLst>
          </p:cNvPr>
          <p:cNvSpPr/>
          <p:nvPr/>
        </p:nvSpPr>
        <p:spPr>
          <a:xfrm rot="5400000">
            <a:off x="171847" y="1133725"/>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Triangle isocèle 45">
            <a:extLst>
              <a:ext uri="{FF2B5EF4-FFF2-40B4-BE49-F238E27FC236}">
                <a16:creationId xmlns:a16="http://schemas.microsoft.com/office/drawing/2014/main" id="{B5B7F7E4-F994-41F7-8680-E2638E122702}"/>
              </a:ext>
            </a:extLst>
          </p:cNvPr>
          <p:cNvSpPr/>
          <p:nvPr/>
        </p:nvSpPr>
        <p:spPr>
          <a:xfrm rot="5400000">
            <a:off x="179630" y="4603560"/>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Triangle isocèle 47">
            <a:extLst>
              <a:ext uri="{FF2B5EF4-FFF2-40B4-BE49-F238E27FC236}">
                <a16:creationId xmlns:a16="http://schemas.microsoft.com/office/drawing/2014/main" id="{42665644-8F58-4C85-B5E7-7F40493F0CBB}"/>
              </a:ext>
            </a:extLst>
          </p:cNvPr>
          <p:cNvSpPr/>
          <p:nvPr/>
        </p:nvSpPr>
        <p:spPr>
          <a:xfrm rot="5400000">
            <a:off x="6194213" y="3105703"/>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isocèle 50">
            <a:extLst>
              <a:ext uri="{FF2B5EF4-FFF2-40B4-BE49-F238E27FC236}">
                <a16:creationId xmlns:a16="http://schemas.microsoft.com/office/drawing/2014/main" id="{BC4E2919-17E9-4305-B4AE-60E8F770B0DB}"/>
              </a:ext>
            </a:extLst>
          </p:cNvPr>
          <p:cNvSpPr/>
          <p:nvPr/>
        </p:nvSpPr>
        <p:spPr>
          <a:xfrm rot="5400000">
            <a:off x="171847" y="2787848"/>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a:extLst>
              <a:ext uri="{FF2B5EF4-FFF2-40B4-BE49-F238E27FC236}">
                <a16:creationId xmlns:a16="http://schemas.microsoft.com/office/drawing/2014/main" id="{C0646FD2-7FA8-406A-97E5-9A8B758354DD}"/>
              </a:ext>
            </a:extLst>
          </p:cNvPr>
          <p:cNvSpPr txBox="1"/>
          <p:nvPr/>
        </p:nvSpPr>
        <p:spPr>
          <a:xfrm>
            <a:off x="217725" y="1525145"/>
            <a:ext cx="5532807" cy="646331"/>
          </a:xfrm>
          <a:prstGeom prst="rect">
            <a:avLst/>
          </a:prstGeom>
          <a:noFill/>
        </p:spPr>
        <p:txBody>
          <a:bodyPr wrap="square">
            <a:spAutoFit/>
          </a:bodyPr>
          <a:lstStyle/>
          <a:p>
            <a:pPr algn="just"/>
            <a:r>
              <a:rPr lang="fr-FR" sz="1200" i="1" dirty="0"/>
              <a:t>Intégrer au moment des appels d'offres la réversibilité des infrastructures – Cibler dans les réalisations temporaires celles qui pourront être maintenues et développer un héritage foncier en matière de zone logistique (Espace Logistique Urbain).   </a:t>
            </a:r>
          </a:p>
        </p:txBody>
      </p:sp>
      <p:sp>
        <p:nvSpPr>
          <p:cNvPr id="64" name="ZoneTexte 63">
            <a:extLst>
              <a:ext uri="{FF2B5EF4-FFF2-40B4-BE49-F238E27FC236}">
                <a16:creationId xmlns:a16="http://schemas.microsoft.com/office/drawing/2014/main" id="{B67A5C2C-0F32-4159-960A-DC655CF3A10A}"/>
              </a:ext>
            </a:extLst>
          </p:cNvPr>
          <p:cNvSpPr txBox="1"/>
          <p:nvPr/>
        </p:nvSpPr>
        <p:spPr>
          <a:xfrm>
            <a:off x="207498" y="2968858"/>
            <a:ext cx="5787756" cy="1200329"/>
          </a:xfrm>
          <a:prstGeom prst="rect">
            <a:avLst/>
          </a:prstGeom>
          <a:noFill/>
        </p:spPr>
        <p:txBody>
          <a:bodyPr wrap="square">
            <a:spAutoFit/>
          </a:bodyPr>
          <a:lstStyle/>
          <a:p>
            <a:pPr algn="just"/>
            <a:r>
              <a:rPr lang="fr-FR" sz="1200" i="1" dirty="0"/>
              <a:t>Les zones de stockage en milieu urbain sont marquées d’un manque de foncier adapté. Dans la perspective des chantiers ou d’une approche finale de marchandises, le report de ces zones logistiques pourraient être envisagé avec la mise à disposition d’espace dans des parking non utilisés ou en s’appuyant sur l’offre portuaire de VNF (Estacade Ile Saint-Denis – Champs Elysées endroit du futur Parc urbain olympique de la Concorde) ainsi que celle d’</a:t>
            </a:r>
            <a:r>
              <a:rPr lang="fr-FR" sz="1200" i="1" dirty="0" err="1"/>
              <a:t>Haropa</a:t>
            </a:r>
            <a:r>
              <a:rPr lang="fr-FR" sz="1200" i="1" dirty="0"/>
              <a:t>. </a:t>
            </a:r>
          </a:p>
        </p:txBody>
      </p:sp>
      <p:sp>
        <p:nvSpPr>
          <p:cNvPr id="66" name="ZoneTexte 65">
            <a:extLst>
              <a:ext uri="{FF2B5EF4-FFF2-40B4-BE49-F238E27FC236}">
                <a16:creationId xmlns:a16="http://schemas.microsoft.com/office/drawing/2014/main" id="{FBD4A36A-91F0-4C65-86E6-38C1B05EAB4B}"/>
              </a:ext>
            </a:extLst>
          </p:cNvPr>
          <p:cNvSpPr txBox="1"/>
          <p:nvPr/>
        </p:nvSpPr>
        <p:spPr>
          <a:xfrm>
            <a:off x="250487" y="4806361"/>
            <a:ext cx="5753043" cy="830997"/>
          </a:xfrm>
          <a:prstGeom prst="rect">
            <a:avLst/>
          </a:prstGeom>
          <a:noFill/>
        </p:spPr>
        <p:txBody>
          <a:bodyPr wrap="square">
            <a:spAutoFit/>
          </a:bodyPr>
          <a:lstStyle/>
          <a:p>
            <a:pPr algn="just"/>
            <a:r>
              <a:rPr lang="fr-FR" sz="1200" i="1" dirty="0"/>
              <a:t>Prévoir une logistique des retours de matériaux  en cas de surplus de matériaux ; faire des zones de stockage pour le retour des matériaux inutilisés et des aires de stockage des matériaux afin d’accueillir des plateformes de matériaux à réemployer dans la construction.</a:t>
            </a:r>
          </a:p>
        </p:txBody>
      </p:sp>
      <p:sp>
        <p:nvSpPr>
          <p:cNvPr id="70" name="ZoneTexte 69">
            <a:extLst>
              <a:ext uri="{FF2B5EF4-FFF2-40B4-BE49-F238E27FC236}">
                <a16:creationId xmlns:a16="http://schemas.microsoft.com/office/drawing/2014/main" id="{50CC0ACF-9D71-458E-8D53-B6C9865D890F}"/>
              </a:ext>
            </a:extLst>
          </p:cNvPr>
          <p:cNvSpPr txBox="1"/>
          <p:nvPr/>
        </p:nvSpPr>
        <p:spPr>
          <a:xfrm>
            <a:off x="6336896" y="3245130"/>
            <a:ext cx="5702195" cy="1200329"/>
          </a:xfrm>
          <a:prstGeom prst="rect">
            <a:avLst/>
          </a:prstGeom>
          <a:noFill/>
        </p:spPr>
        <p:txBody>
          <a:bodyPr wrap="square">
            <a:spAutoFit/>
          </a:bodyPr>
          <a:lstStyle/>
          <a:p>
            <a:pPr algn="just"/>
            <a:r>
              <a:rPr lang="fr-FR" sz="1200" i="1" dirty="0"/>
              <a:t>Le déploiement des énergies alternatives pour le transport routier est lié à l’offre disponible en matière de réseau d’avitaillement. Dans le cadre des aménagements prévus par le COJOP, il est nécessaire de mener une réflexion pour y intégrer des zones temporaires permettant l’accueil de station mobile d’avitaillement (Bio GNV/ hydrogène).</a:t>
            </a:r>
          </a:p>
          <a:p>
            <a:pPr algn="just"/>
            <a:r>
              <a:rPr lang="fr-FR" sz="1200" i="1" dirty="0"/>
              <a:t>Ces infrastructures énergétiques consolideront un héritage logistique important pour la ville en matière de développement énergétique.</a:t>
            </a:r>
          </a:p>
        </p:txBody>
      </p:sp>
      <p:sp>
        <p:nvSpPr>
          <p:cNvPr id="20" name="Triangle isocèle 19">
            <a:extLst>
              <a:ext uri="{FF2B5EF4-FFF2-40B4-BE49-F238E27FC236}">
                <a16:creationId xmlns:a16="http://schemas.microsoft.com/office/drawing/2014/main" id="{5D7A8558-39F9-47E7-8638-9FFC1097C8AF}"/>
              </a:ext>
            </a:extLst>
          </p:cNvPr>
          <p:cNvSpPr/>
          <p:nvPr/>
        </p:nvSpPr>
        <p:spPr>
          <a:xfrm rot="10800000">
            <a:off x="10469053" y="5955523"/>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282D3563-F45C-4CC5-913E-8FDE79E960B9}"/>
              </a:ext>
            </a:extLst>
          </p:cNvPr>
          <p:cNvSpPr/>
          <p:nvPr/>
        </p:nvSpPr>
        <p:spPr>
          <a:xfrm rot="10800000">
            <a:off x="1266233"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104DC80A-58D9-45D4-BAFB-F61F77529415}"/>
              </a:ext>
            </a:extLst>
          </p:cNvPr>
          <p:cNvSpPr txBox="1"/>
          <p:nvPr/>
        </p:nvSpPr>
        <p:spPr>
          <a:xfrm>
            <a:off x="11558017" y="6525684"/>
            <a:ext cx="484152" cy="307777"/>
          </a:xfrm>
          <a:prstGeom prst="rect">
            <a:avLst/>
          </a:prstGeom>
          <a:noFill/>
        </p:spPr>
        <p:txBody>
          <a:bodyPr wrap="square" rtlCol="0">
            <a:spAutoFit/>
          </a:bodyPr>
          <a:lstStyle/>
          <a:p>
            <a:r>
              <a:rPr lang="fr-FR" sz="1400" dirty="0"/>
              <a:t>14</a:t>
            </a:r>
          </a:p>
        </p:txBody>
      </p:sp>
      <p:sp>
        <p:nvSpPr>
          <p:cNvPr id="43" name="Triangle isocèle 42">
            <a:extLst>
              <a:ext uri="{FF2B5EF4-FFF2-40B4-BE49-F238E27FC236}">
                <a16:creationId xmlns:a16="http://schemas.microsoft.com/office/drawing/2014/main" id="{D91ED54A-CDF8-4537-86B3-F7ADEC8ACEEA}"/>
              </a:ext>
            </a:extLst>
          </p:cNvPr>
          <p:cNvSpPr/>
          <p:nvPr/>
        </p:nvSpPr>
        <p:spPr>
          <a:xfrm rot="5400000">
            <a:off x="6224017" y="4694744"/>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a:extLst>
              <a:ext uri="{FF2B5EF4-FFF2-40B4-BE49-F238E27FC236}">
                <a16:creationId xmlns:a16="http://schemas.microsoft.com/office/drawing/2014/main" id="{46FB51B9-2385-4403-B83B-971D0121E879}"/>
              </a:ext>
            </a:extLst>
          </p:cNvPr>
          <p:cNvSpPr txBox="1"/>
          <p:nvPr/>
        </p:nvSpPr>
        <p:spPr>
          <a:xfrm>
            <a:off x="6350850" y="4885228"/>
            <a:ext cx="5532807" cy="1015663"/>
          </a:xfrm>
          <a:prstGeom prst="rect">
            <a:avLst/>
          </a:prstGeom>
          <a:noFill/>
        </p:spPr>
        <p:txBody>
          <a:bodyPr wrap="square">
            <a:spAutoFit/>
          </a:bodyPr>
          <a:lstStyle/>
          <a:p>
            <a:r>
              <a:rPr lang="fr-FR" sz="1200" i="1" dirty="0"/>
              <a:t>- Définir une signalétique dédiée pour les activités de transport liées aux Jeux Olympiques et Paralympique. </a:t>
            </a:r>
          </a:p>
          <a:p>
            <a:r>
              <a:rPr lang="fr-FR" sz="1200" i="1" dirty="0"/>
              <a:t>- Avant l’évènement pour les chantiers et pendant l’évènement pour la marchandises</a:t>
            </a:r>
          </a:p>
          <a:p>
            <a:r>
              <a:rPr lang="fr-FR" sz="1200" i="1" dirty="0"/>
              <a:t>- Prioriser des places de stationnement avec le logo - logistique en OR,  marquages au sol, panneaux, partage de couloirs de bus.</a:t>
            </a:r>
          </a:p>
        </p:txBody>
      </p:sp>
      <p:sp>
        <p:nvSpPr>
          <p:cNvPr id="56" name="ZoneTexte 55">
            <a:extLst>
              <a:ext uri="{FF2B5EF4-FFF2-40B4-BE49-F238E27FC236}">
                <a16:creationId xmlns:a16="http://schemas.microsoft.com/office/drawing/2014/main" id="{BDBF931B-83EB-41D9-AF91-C1D3AB1ECA90}"/>
              </a:ext>
            </a:extLst>
          </p:cNvPr>
          <p:cNvSpPr txBox="1"/>
          <p:nvPr/>
        </p:nvSpPr>
        <p:spPr>
          <a:xfrm>
            <a:off x="6319485" y="4590552"/>
            <a:ext cx="5376099" cy="307777"/>
          </a:xfrm>
          <a:prstGeom prst="rect">
            <a:avLst/>
          </a:prstGeom>
          <a:noFill/>
        </p:spPr>
        <p:txBody>
          <a:bodyPr wrap="square">
            <a:spAutoFit/>
          </a:bodyPr>
          <a:lstStyle/>
          <a:p>
            <a:r>
              <a:rPr lang="fr-FR" sz="1400" b="1" dirty="0">
                <a:solidFill>
                  <a:srgbClr val="0070C0"/>
                </a:solidFill>
              </a:rPr>
              <a:t>Identification des réseaux routiers et logistiques d’approvisionnement</a:t>
            </a:r>
          </a:p>
        </p:txBody>
      </p:sp>
      <p:sp>
        <p:nvSpPr>
          <p:cNvPr id="65" name="ZoneTexte 64">
            <a:extLst>
              <a:ext uri="{FF2B5EF4-FFF2-40B4-BE49-F238E27FC236}">
                <a16:creationId xmlns:a16="http://schemas.microsoft.com/office/drawing/2014/main" id="{EA423F77-085D-4CF3-B464-CD8F51CB78C6}"/>
              </a:ext>
            </a:extLst>
          </p:cNvPr>
          <p:cNvSpPr txBox="1"/>
          <p:nvPr/>
        </p:nvSpPr>
        <p:spPr>
          <a:xfrm>
            <a:off x="6319485" y="989699"/>
            <a:ext cx="5787755" cy="307777"/>
          </a:xfrm>
          <a:prstGeom prst="rect">
            <a:avLst/>
          </a:prstGeom>
          <a:noFill/>
        </p:spPr>
        <p:txBody>
          <a:bodyPr wrap="square">
            <a:spAutoFit/>
          </a:bodyPr>
          <a:lstStyle/>
          <a:p>
            <a:r>
              <a:rPr lang="fr-FR" sz="1400" b="1" dirty="0">
                <a:solidFill>
                  <a:srgbClr val="0070C0"/>
                </a:solidFill>
              </a:rPr>
              <a:t>Identifier les sites JO bord à voie d’eau pour favoriser le report modal</a:t>
            </a:r>
          </a:p>
        </p:txBody>
      </p:sp>
      <p:sp>
        <p:nvSpPr>
          <p:cNvPr id="67" name="Triangle isocèle 66">
            <a:extLst>
              <a:ext uri="{FF2B5EF4-FFF2-40B4-BE49-F238E27FC236}">
                <a16:creationId xmlns:a16="http://schemas.microsoft.com/office/drawing/2014/main" id="{0FC2E955-006D-4407-B28A-2C6729F7EB51}"/>
              </a:ext>
            </a:extLst>
          </p:cNvPr>
          <p:cNvSpPr/>
          <p:nvPr/>
        </p:nvSpPr>
        <p:spPr>
          <a:xfrm rot="5400000">
            <a:off x="6206368" y="1101328"/>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a:extLst>
              <a:ext uri="{FF2B5EF4-FFF2-40B4-BE49-F238E27FC236}">
                <a16:creationId xmlns:a16="http://schemas.microsoft.com/office/drawing/2014/main" id="{DD2CCEDA-00C2-4A0B-B20C-BCE1071CD241}"/>
              </a:ext>
            </a:extLst>
          </p:cNvPr>
          <p:cNvSpPr txBox="1"/>
          <p:nvPr/>
        </p:nvSpPr>
        <p:spPr>
          <a:xfrm>
            <a:off x="6268066" y="1309681"/>
            <a:ext cx="5753043" cy="1569660"/>
          </a:xfrm>
          <a:prstGeom prst="rect">
            <a:avLst/>
          </a:prstGeom>
          <a:noFill/>
        </p:spPr>
        <p:txBody>
          <a:bodyPr wrap="square">
            <a:spAutoFit/>
          </a:bodyPr>
          <a:lstStyle/>
          <a:p>
            <a:pPr algn="just"/>
            <a:r>
              <a:rPr lang="fr-FR" sz="1200" i="1" dirty="0"/>
              <a:t>La phase d’exploitation des Jeux Olympiques et Paralympiques va générer un flux de produits d’équipement important (environ 30 millions de produits – période de montage et démontage). L’utilisation de l’infrastructure fluviale vers des sites Jeux Olympiques et Paralympiques permettra de garantir une solution logistique efficace en matière de report modal. Il sera nécessaire d’identifier et d’aménager des zones logistiques bord à voie d’eau. Ces zones pourront également permettre d’y intégrer la logistique de déchets. L’anticipation est nécessaire avec la direction des sites Paris 2024. VNF pourra apporter son expertise fluviale, voire des financements, dans le cadre d’une convention. </a:t>
            </a:r>
          </a:p>
        </p:txBody>
      </p:sp>
    </p:spTree>
    <p:extLst>
      <p:ext uri="{BB962C8B-B14F-4D97-AF65-F5344CB8AC3E}">
        <p14:creationId xmlns:p14="http://schemas.microsoft.com/office/powerpoint/2010/main" val="1039591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4AA9D642-23A2-4615-AC05-F36B74D0B2C9}"/>
              </a:ext>
            </a:extLst>
          </p:cNvPr>
          <p:cNvSpPr txBox="1"/>
          <p:nvPr/>
        </p:nvSpPr>
        <p:spPr>
          <a:xfrm>
            <a:off x="1911356" y="147289"/>
            <a:ext cx="2076207" cy="369332"/>
          </a:xfrm>
          <a:prstGeom prst="rect">
            <a:avLst/>
          </a:prstGeom>
          <a:solidFill>
            <a:srgbClr val="0070C0"/>
          </a:solidFill>
        </p:spPr>
        <p:txBody>
          <a:bodyPr wrap="square" rtlCol="0">
            <a:spAutoFit/>
          </a:bodyPr>
          <a:lstStyle/>
          <a:p>
            <a:r>
              <a:rPr lang="fr-FR" b="1" dirty="0">
                <a:solidFill>
                  <a:schemeClr val="bg1"/>
                </a:solidFill>
              </a:rPr>
              <a:t>INFRASTRUCTURES</a:t>
            </a:r>
          </a:p>
        </p:txBody>
      </p:sp>
      <p:cxnSp>
        <p:nvCxnSpPr>
          <p:cNvPr id="83" name="Connecteur droit 82">
            <a:extLst>
              <a:ext uri="{FF2B5EF4-FFF2-40B4-BE49-F238E27FC236}">
                <a16:creationId xmlns:a16="http://schemas.microsoft.com/office/drawing/2014/main" id="{09C80795-1109-4477-A47C-B7E14109276F}"/>
              </a:ext>
            </a:extLst>
          </p:cNvPr>
          <p:cNvCxnSpPr>
            <a:cxnSpLocks/>
          </p:cNvCxnSpPr>
          <p:nvPr/>
        </p:nvCxnSpPr>
        <p:spPr>
          <a:xfrm>
            <a:off x="189306" y="6497391"/>
            <a:ext cx="10433824" cy="294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905C44CE-26FD-4EC3-84E2-B89E2320CDC1}"/>
              </a:ext>
            </a:extLst>
          </p:cNvPr>
          <p:cNvCxnSpPr>
            <a:cxnSpLocks/>
          </p:cNvCxnSpPr>
          <p:nvPr/>
        </p:nvCxnSpPr>
        <p:spPr>
          <a:xfrm>
            <a:off x="10608068" y="6497391"/>
            <a:ext cx="177217" cy="19572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402271BB-BA5C-4A65-B9CE-188757537CA1}"/>
              </a:ext>
            </a:extLst>
          </p:cNvPr>
          <p:cNvCxnSpPr>
            <a:cxnSpLocks/>
          </p:cNvCxnSpPr>
          <p:nvPr/>
        </p:nvCxnSpPr>
        <p:spPr>
          <a:xfrm flipH="1">
            <a:off x="10762461" y="6497391"/>
            <a:ext cx="145916" cy="19572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7BBB4F18-94BC-4C2C-9A39-9C8B38C8AA95}"/>
              </a:ext>
            </a:extLst>
          </p:cNvPr>
          <p:cNvCxnSpPr>
            <a:cxnSpLocks/>
          </p:cNvCxnSpPr>
          <p:nvPr/>
        </p:nvCxnSpPr>
        <p:spPr>
          <a:xfrm flipV="1">
            <a:off x="10892976" y="6500334"/>
            <a:ext cx="1190976" cy="346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2743E373-A279-44C1-9529-A85D5257B22A}"/>
              </a:ext>
            </a:extLst>
          </p:cNvPr>
          <p:cNvSpPr txBox="1"/>
          <p:nvPr/>
        </p:nvSpPr>
        <p:spPr>
          <a:xfrm>
            <a:off x="306657" y="1151723"/>
            <a:ext cx="6710289" cy="307777"/>
          </a:xfrm>
          <a:prstGeom prst="rect">
            <a:avLst/>
          </a:prstGeom>
          <a:noFill/>
        </p:spPr>
        <p:txBody>
          <a:bodyPr wrap="square">
            <a:spAutoFit/>
          </a:bodyPr>
          <a:lstStyle/>
          <a:p>
            <a:r>
              <a:rPr lang="fr-FR" sz="1400" b="1" dirty="0">
                <a:solidFill>
                  <a:srgbClr val="0070C0"/>
                </a:solidFill>
              </a:rPr>
              <a:t>Développer/positionner des centres de consolidation logistique</a:t>
            </a:r>
            <a:endParaRPr lang="fr-FR" sz="1400" b="1" dirty="0">
              <a:solidFill>
                <a:srgbClr val="0070C0"/>
              </a:solidFill>
              <a:highlight>
                <a:srgbClr val="FFFF00"/>
              </a:highlight>
            </a:endParaRPr>
          </a:p>
        </p:txBody>
      </p:sp>
      <p:sp>
        <p:nvSpPr>
          <p:cNvPr id="49" name="ZoneTexte 48">
            <a:extLst>
              <a:ext uri="{FF2B5EF4-FFF2-40B4-BE49-F238E27FC236}">
                <a16:creationId xmlns:a16="http://schemas.microsoft.com/office/drawing/2014/main" id="{2578DCD2-AFC1-4A48-B064-8E62EB109ADD}"/>
              </a:ext>
            </a:extLst>
          </p:cNvPr>
          <p:cNvSpPr txBox="1"/>
          <p:nvPr/>
        </p:nvSpPr>
        <p:spPr>
          <a:xfrm>
            <a:off x="371415" y="3501052"/>
            <a:ext cx="5354620" cy="523220"/>
          </a:xfrm>
          <a:prstGeom prst="rect">
            <a:avLst/>
          </a:prstGeom>
          <a:noFill/>
        </p:spPr>
        <p:txBody>
          <a:bodyPr wrap="square">
            <a:spAutoFit/>
          </a:bodyPr>
          <a:lstStyle/>
          <a:p>
            <a:r>
              <a:rPr lang="fr-FR" sz="1400" b="1" dirty="0">
                <a:solidFill>
                  <a:srgbClr val="0070C0"/>
                </a:solidFill>
              </a:rPr>
              <a:t>Favoriser et étendre l’intégration sur l’infrastructure de micro hub logistique</a:t>
            </a:r>
          </a:p>
        </p:txBody>
      </p:sp>
      <p:sp>
        <p:nvSpPr>
          <p:cNvPr id="63" name="Triangle isocèle 62">
            <a:extLst>
              <a:ext uri="{FF2B5EF4-FFF2-40B4-BE49-F238E27FC236}">
                <a16:creationId xmlns:a16="http://schemas.microsoft.com/office/drawing/2014/main" id="{56B7B8BB-107F-4E62-A8EC-6BB790B1A307}"/>
              </a:ext>
            </a:extLst>
          </p:cNvPr>
          <p:cNvSpPr/>
          <p:nvPr/>
        </p:nvSpPr>
        <p:spPr>
          <a:xfrm rot="5400000">
            <a:off x="184325" y="1258929"/>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Triangle isocèle 64">
            <a:extLst>
              <a:ext uri="{FF2B5EF4-FFF2-40B4-BE49-F238E27FC236}">
                <a16:creationId xmlns:a16="http://schemas.microsoft.com/office/drawing/2014/main" id="{ABE35B46-9C10-48F4-8FFD-61F129C287EC}"/>
              </a:ext>
            </a:extLst>
          </p:cNvPr>
          <p:cNvSpPr/>
          <p:nvPr/>
        </p:nvSpPr>
        <p:spPr>
          <a:xfrm rot="5400000">
            <a:off x="249082" y="3657227"/>
            <a:ext cx="141714" cy="845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a:extLst>
              <a:ext uri="{FF2B5EF4-FFF2-40B4-BE49-F238E27FC236}">
                <a16:creationId xmlns:a16="http://schemas.microsoft.com/office/drawing/2014/main" id="{C662910E-C23C-4472-AAF2-B5CD380AE8BD}"/>
              </a:ext>
            </a:extLst>
          </p:cNvPr>
          <p:cNvSpPr txBox="1"/>
          <p:nvPr/>
        </p:nvSpPr>
        <p:spPr>
          <a:xfrm>
            <a:off x="319939" y="1588420"/>
            <a:ext cx="5652553" cy="1938992"/>
          </a:xfrm>
          <a:prstGeom prst="rect">
            <a:avLst/>
          </a:prstGeom>
          <a:noFill/>
        </p:spPr>
        <p:txBody>
          <a:bodyPr wrap="square">
            <a:spAutoFit/>
          </a:bodyPr>
          <a:lstStyle/>
          <a:p>
            <a:pPr marL="171450" indent="-171450" algn="just">
              <a:buFontTx/>
              <a:buChar char="-"/>
            </a:pPr>
            <a:r>
              <a:rPr lang="fr-FR" sz="1200" i="1" dirty="0"/>
              <a:t>Rationalisation et mutualisation des flux des opérations de construction et de démolition dans le cadre des Jeux Olympiques et Paralympiques </a:t>
            </a:r>
          </a:p>
          <a:p>
            <a:pPr marL="171450" indent="-171450" algn="just">
              <a:buFontTx/>
              <a:buChar char="-"/>
            </a:pPr>
            <a:r>
              <a:rPr lang="fr-FR" sz="1200" i="1" dirty="0"/>
              <a:t>Planification et l’organisation anticipées des chantiers pour limiter les nuisances liées en particulier aux flux de poids lourds, de personnel et d’engins qu’ils génèrent. Ces flux affectent notamment la congestion et engendrent des émissions de polluants, des nuisances sonores par les véhicules du chantier</a:t>
            </a:r>
          </a:p>
          <a:p>
            <a:pPr marL="87313" indent="-87313" algn="just"/>
            <a:r>
              <a:rPr lang="fr-FR" sz="1200" i="1" dirty="0"/>
              <a:t>- Analyser et anticiper les impacts logistiques des chantiers liés aux projets urbains à venir </a:t>
            </a:r>
          </a:p>
          <a:p>
            <a:pPr marL="87313" indent="-87313" algn="just"/>
            <a:r>
              <a:rPr lang="fr-FR" sz="1200" i="1" dirty="0"/>
              <a:t>- Evaluer la faisabilité de solutions logistiques, mutualisées entre les opérations attendues, pour limiter ces impacts. </a:t>
            </a:r>
          </a:p>
        </p:txBody>
      </p:sp>
      <p:sp>
        <p:nvSpPr>
          <p:cNvPr id="66" name="ZoneTexte 65">
            <a:extLst>
              <a:ext uri="{FF2B5EF4-FFF2-40B4-BE49-F238E27FC236}">
                <a16:creationId xmlns:a16="http://schemas.microsoft.com/office/drawing/2014/main" id="{5A28449C-4F0B-4A65-8797-2FC37D5597AB}"/>
              </a:ext>
            </a:extLst>
          </p:cNvPr>
          <p:cNvSpPr txBox="1"/>
          <p:nvPr/>
        </p:nvSpPr>
        <p:spPr>
          <a:xfrm>
            <a:off x="235419" y="4032360"/>
            <a:ext cx="5674826" cy="1200329"/>
          </a:xfrm>
          <a:prstGeom prst="rect">
            <a:avLst/>
          </a:prstGeom>
          <a:noFill/>
        </p:spPr>
        <p:txBody>
          <a:bodyPr wrap="square">
            <a:spAutoFit/>
          </a:bodyPr>
          <a:lstStyle/>
          <a:p>
            <a:pPr algn="just"/>
            <a:r>
              <a:rPr lang="fr-FR" sz="1200" i="1" dirty="0"/>
              <a:t>La ville de Paris va mener une réflexion sous l'item des Assises du stationnement. Le but est de supprimer près de 50% des aires de stationnement aérien dans les prochaines années afin de favoriser le stationnement sous terrain. Les aires de stationnement seront réaffectées à d'autres services. Il est nécessaire d'intégrer dans ces réflexions une affectation ciblée selon les besoins en matière de logistique d’approche nécessitant la mise en place de « micro hub logistique » temporaire. </a:t>
            </a:r>
          </a:p>
        </p:txBody>
      </p:sp>
      <p:sp>
        <p:nvSpPr>
          <p:cNvPr id="15" name="Triangle isocèle 14">
            <a:extLst>
              <a:ext uri="{FF2B5EF4-FFF2-40B4-BE49-F238E27FC236}">
                <a16:creationId xmlns:a16="http://schemas.microsoft.com/office/drawing/2014/main" id="{BCA6C197-F4DB-41AF-905D-3941EBCEAB65}"/>
              </a:ext>
            </a:extLst>
          </p:cNvPr>
          <p:cNvSpPr/>
          <p:nvPr/>
        </p:nvSpPr>
        <p:spPr>
          <a:xfrm rot="10800000">
            <a:off x="10565680" y="6338087"/>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isocèle 15">
            <a:extLst>
              <a:ext uri="{FF2B5EF4-FFF2-40B4-BE49-F238E27FC236}">
                <a16:creationId xmlns:a16="http://schemas.microsoft.com/office/drawing/2014/main" id="{9EAF777E-851D-4969-85CD-DC475965071C}"/>
              </a:ext>
            </a:extLst>
          </p:cNvPr>
          <p:cNvSpPr/>
          <p:nvPr/>
        </p:nvSpPr>
        <p:spPr>
          <a:xfrm rot="10800000">
            <a:off x="1266233"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303A22B1-6B08-4F42-91F7-41C8C0AC00BF}"/>
              </a:ext>
            </a:extLst>
          </p:cNvPr>
          <p:cNvSpPr txBox="1"/>
          <p:nvPr/>
        </p:nvSpPr>
        <p:spPr>
          <a:xfrm>
            <a:off x="8469848" y="3493990"/>
            <a:ext cx="2573836" cy="646331"/>
          </a:xfrm>
          <a:prstGeom prst="rect">
            <a:avLst/>
          </a:prstGeom>
          <a:noFill/>
        </p:spPr>
        <p:txBody>
          <a:bodyPr wrap="square" rtlCol="0">
            <a:spAutoFit/>
          </a:bodyPr>
          <a:lstStyle/>
          <a:p>
            <a:r>
              <a:rPr lang="fr-FR" i="1" dirty="0">
                <a:solidFill>
                  <a:srgbClr val="0070C0"/>
                </a:solidFill>
              </a:rPr>
              <a:t>Eric SORGOE – FNTP</a:t>
            </a:r>
          </a:p>
          <a:p>
            <a:r>
              <a:rPr lang="fr-FR" i="1" dirty="0">
                <a:solidFill>
                  <a:srgbClr val="0070C0"/>
                </a:solidFill>
              </a:rPr>
              <a:t>Pierre-Yves ROLLIN - FRTP</a:t>
            </a:r>
          </a:p>
        </p:txBody>
      </p:sp>
      <p:sp>
        <p:nvSpPr>
          <p:cNvPr id="18" name="ZoneTexte 17">
            <a:extLst>
              <a:ext uri="{FF2B5EF4-FFF2-40B4-BE49-F238E27FC236}">
                <a16:creationId xmlns:a16="http://schemas.microsoft.com/office/drawing/2014/main" id="{E7E6DA6D-C876-467E-BCFE-40DFF5848EFF}"/>
              </a:ext>
            </a:extLst>
          </p:cNvPr>
          <p:cNvSpPr txBox="1"/>
          <p:nvPr/>
        </p:nvSpPr>
        <p:spPr>
          <a:xfrm>
            <a:off x="6467150" y="1738997"/>
            <a:ext cx="795528" cy="830997"/>
          </a:xfrm>
          <a:prstGeom prst="rect">
            <a:avLst/>
          </a:prstGeom>
          <a:noFill/>
        </p:spPr>
        <p:txBody>
          <a:bodyPr wrap="square" rtlCol="0">
            <a:spAutoFit/>
          </a:bodyPr>
          <a:lstStyle/>
          <a:p>
            <a:r>
              <a:rPr lang="fr-FR" sz="4800" dirty="0">
                <a:solidFill>
                  <a:srgbClr val="0070C0"/>
                </a:solidFill>
                <a:latin typeface="AnticFont" pitchFamily="2" charset="0"/>
              </a:rPr>
              <a:t>"</a:t>
            </a:r>
            <a:endParaRPr lang="fr-FR" sz="4800" dirty="0">
              <a:solidFill>
                <a:srgbClr val="0070C0"/>
              </a:solidFill>
            </a:endParaRPr>
          </a:p>
        </p:txBody>
      </p:sp>
      <p:sp>
        <p:nvSpPr>
          <p:cNvPr id="19" name="ZoneTexte 18">
            <a:extLst>
              <a:ext uri="{FF2B5EF4-FFF2-40B4-BE49-F238E27FC236}">
                <a16:creationId xmlns:a16="http://schemas.microsoft.com/office/drawing/2014/main" id="{501C070A-7869-48A2-AF43-7D809193A642}"/>
              </a:ext>
            </a:extLst>
          </p:cNvPr>
          <p:cNvSpPr txBox="1"/>
          <p:nvPr/>
        </p:nvSpPr>
        <p:spPr>
          <a:xfrm rot="10800000" flipH="1">
            <a:off x="10905655" y="2362256"/>
            <a:ext cx="795528" cy="830997"/>
          </a:xfrm>
          <a:prstGeom prst="rect">
            <a:avLst/>
          </a:prstGeom>
          <a:noFill/>
        </p:spPr>
        <p:txBody>
          <a:bodyPr wrap="square" rtlCol="0">
            <a:spAutoFit/>
          </a:bodyPr>
          <a:lstStyle/>
          <a:p>
            <a:r>
              <a:rPr lang="fr-FR" sz="4800" dirty="0">
                <a:solidFill>
                  <a:srgbClr val="0070C0"/>
                </a:solidFill>
                <a:latin typeface="AnticFont" pitchFamily="2" charset="0"/>
              </a:rPr>
              <a:t>"</a:t>
            </a:r>
            <a:endParaRPr lang="fr-FR" sz="4800" dirty="0">
              <a:solidFill>
                <a:srgbClr val="0070C0"/>
              </a:solidFill>
            </a:endParaRPr>
          </a:p>
        </p:txBody>
      </p:sp>
      <p:cxnSp>
        <p:nvCxnSpPr>
          <p:cNvPr id="75" name="Connecteur droit 74">
            <a:extLst>
              <a:ext uri="{FF2B5EF4-FFF2-40B4-BE49-F238E27FC236}">
                <a16:creationId xmlns:a16="http://schemas.microsoft.com/office/drawing/2014/main" id="{7DAEDDF9-097B-4F3B-B89E-4A2DEAB34635}"/>
              </a:ext>
            </a:extLst>
          </p:cNvPr>
          <p:cNvCxnSpPr>
            <a:cxnSpLocks/>
          </p:cNvCxnSpPr>
          <p:nvPr/>
        </p:nvCxnSpPr>
        <p:spPr>
          <a:xfrm>
            <a:off x="7062063" y="3229525"/>
            <a:ext cx="2311208" cy="115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C7649765-4BC2-47C0-B90C-0DF57F9AA571}"/>
              </a:ext>
            </a:extLst>
          </p:cNvPr>
          <p:cNvCxnSpPr>
            <a:cxnSpLocks/>
          </p:cNvCxnSpPr>
          <p:nvPr/>
        </p:nvCxnSpPr>
        <p:spPr>
          <a:xfrm>
            <a:off x="9358209" y="3238106"/>
            <a:ext cx="177217" cy="19572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D6337EE1-ACE1-48B0-B66C-8E8D644DCFD7}"/>
              </a:ext>
            </a:extLst>
          </p:cNvPr>
          <p:cNvCxnSpPr>
            <a:cxnSpLocks/>
          </p:cNvCxnSpPr>
          <p:nvPr/>
        </p:nvCxnSpPr>
        <p:spPr>
          <a:xfrm flipH="1">
            <a:off x="9512602" y="3238106"/>
            <a:ext cx="145916" cy="19572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02E18E71-8334-4B21-8C67-818B53E3475E}"/>
              </a:ext>
            </a:extLst>
          </p:cNvPr>
          <p:cNvCxnSpPr>
            <a:cxnSpLocks/>
          </p:cNvCxnSpPr>
          <p:nvPr/>
        </p:nvCxnSpPr>
        <p:spPr>
          <a:xfrm flipV="1">
            <a:off x="9643117" y="3241049"/>
            <a:ext cx="1190976" cy="346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85C0C303-4248-4CA5-990E-436D3C08DB71}"/>
              </a:ext>
            </a:extLst>
          </p:cNvPr>
          <p:cNvSpPr txBox="1"/>
          <p:nvPr/>
        </p:nvSpPr>
        <p:spPr>
          <a:xfrm>
            <a:off x="7005610" y="1646564"/>
            <a:ext cx="4219615" cy="1569660"/>
          </a:xfrm>
          <a:prstGeom prst="rect">
            <a:avLst/>
          </a:prstGeom>
          <a:noFill/>
        </p:spPr>
        <p:txBody>
          <a:bodyPr wrap="square">
            <a:spAutoFit/>
          </a:bodyPr>
          <a:lstStyle/>
          <a:p>
            <a:pPr algn="just"/>
            <a:r>
              <a:rPr lang="fr-FR" sz="1600" i="1" dirty="0">
                <a:solidFill>
                  <a:srgbClr val="0070C0"/>
                </a:solidFill>
              </a:rPr>
              <a:t>Les infrastructures sont le socle des Jeux Olympiques et Paralympiques 2024. Elles doivent être pensées de manière à répondre aux besoins de mobilité du quotidien, de la réussite de l’évènement et de leur intégration dans la logistique d’après.</a:t>
            </a:r>
          </a:p>
        </p:txBody>
      </p:sp>
      <p:sp>
        <p:nvSpPr>
          <p:cNvPr id="2" name="ZoneTexte 1">
            <a:extLst>
              <a:ext uri="{FF2B5EF4-FFF2-40B4-BE49-F238E27FC236}">
                <a16:creationId xmlns:a16="http://schemas.microsoft.com/office/drawing/2014/main" id="{7ED1F65B-F1B2-4C74-B075-229E86FE6C03}"/>
              </a:ext>
            </a:extLst>
          </p:cNvPr>
          <p:cNvSpPr txBox="1"/>
          <p:nvPr/>
        </p:nvSpPr>
        <p:spPr>
          <a:xfrm>
            <a:off x="11558017" y="6525684"/>
            <a:ext cx="484152" cy="307777"/>
          </a:xfrm>
          <a:prstGeom prst="rect">
            <a:avLst/>
          </a:prstGeom>
          <a:noFill/>
        </p:spPr>
        <p:txBody>
          <a:bodyPr wrap="square" rtlCol="0">
            <a:spAutoFit/>
          </a:bodyPr>
          <a:lstStyle/>
          <a:p>
            <a:r>
              <a:rPr lang="fr-FR" sz="1400" dirty="0"/>
              <a:t>15</a:t>
            </a:r>
          </a:p>
        </p:txBody>
      </p:sp>
    </p:spTree>
    <p:extLst>
      <p:ext uri="{BB962C8B-B14F-4D97-AF65-F5344CB8AC3E}">
        <p14:creationId xmlns:p14="http://schemas.microsoft.com/office/powerpoint/2010/main" val="111975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8E099AFE-6BEB-4D9E-9EAF-3286D50EFBB3}"/>
              </a:ext>
            </a:extLst>
          </p:cNvPr>
          <p:cNvSpPr txBox="1"/>
          <p:nvPr/>
        </p:nvSpPr>
        <p:spPr>
          <a:xfrm>
            <a:off x="315827" y="3250226"/>
            <a:ext cx="5219801" cy="240065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srgbClr val="002060"/>
                </a:solidFill>
                <a:effectLst/>
                <a:uLnTx/>
                <a:uFillTx/>
                <a:latin typeface="Calibri" panose="020F0502020204030204"/>
                <a:ea typeface="+mn-ea"/>
                <a:cs typeface="+mn-cs"/>
              </a:rPr>
              <a:t>Une ville sans marchandises n’existe pas ! c’est une ville sans habitants, sans bureaux ni commerces. La collectivité doit donc répondre aux attentes de ses résidents tout en limitant le plus possible les externalités négatives qui pourraient être associées aux livraisons.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srgbClr val="002060"/>
                </a:solidFill>
                <a:effectLst/>
                <a:uLnTx/>
                <a:uFillTx/>
                <a:latin typeface="Calibri" panose="020F0502020204030204"/>
                <a:ea typeface="+mn-ea"/>
                <a:cs typeface="+mn-cs"/>
              </a:rPr>
              <a:t>Face à l’évolution de la demande de consommation quotidienne qui sera jumelée aux besoins des Jeux Olympiques et Paralympiques 2024 le rôle des entreprises du secteur reste donc d’optimiser, de gérer et d’innover sur leurs flux logistiques.</a:t>
            </a:r>
          </a:p>
        </p:txBody>
      </p:sp>
      <p:sp>
        <p:nvSpPr>
          <p:cNvPr id="3" name="ZoneTexte 2">
            <a:extLst>
              <a:ext uri="{FF2B5EF4-FFF2-40B4-BE49-F238E27FC236}">
                <a16:creationId xmlns:a16="http://schemas.microsoft.com/office/drawing/2014/main" id="{22C26779-8FBF-45C8-AAB9-F95FD9EF38F9}"/>
              </a:ext>
            </a:extLst>
          </p:cNvPr>
          <p:cNvSpPr txBox="1"/>
          <p:nvPr/>
        </p:nvSpPr>
        <p:spPr>
          <a:xfrm>
            <a:off x="1947931" y="147289"/>
            <a:ext cx="2602123" cy="369332"/>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ORGANISATION DES FLUX</a:t>
            </a:r>
          </a:p>
        </p:txBody>
      </p:sp>
      <p:sp>
        <p:nvSpPr>
          <p:cNvPr id="12" name="ZoneTexte 11">
            <a:extLst>
              <a:ext uri="{FF2B5EF4-FFF2-40B4-BE49-F238E27FC236}">
                <a16:creationId xmlns:a16="http://schemas.microsoft.com/office/drawing/2014/main" id="{830B0BDC-F773-4B85-94AE-2B2CC4525ACA}"/>
              </a:ext>
            </a:extLst>
          </p:cNvPr>
          <p:cNvSpPr txBox="1"/>
          <p:nvPr/>
        </p:nvSpPr>
        <p:spPr>
          <a:xfrm>
            <a:off x="400884" y="1604480"/>
            <a:ext cx="52713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fr-FR"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mn-cs"/>
              </a:rPr>
              <a:t>Créer les conditions d’un logistique urbaine optimisée et intermodale </a:t>
            </a:r>
            <a:r>
              <a:rPr kumimoji="0" lang="fr-FR" sz="1800" b="1"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cxnSp>
        <p:nvCxnSpPr>
          <p:cNvPr id="14" name="Connecteur droit 13">
            <a:extLst>
              <a:ext uri="{FF2B5EF4-FFF2-40B4-BE49-F238E27FC236}">
                <a16:creationId xmlns:a16="http://schemas.microsoft.com/office/drawing/2014/main" id="{6E8EFB6C-692E-4C30-89C4-0DAA5ABE51EC}"/>
              </a:ext>
            </a:extLst>
          </p:cNvPr>
          <p:cNvCxnSpPr>
            <a:cxnSpLocks/>
          </p:cNvCxnSpPr>
          <p:nvPr/>
        </p:nvCxnSpPr>
        <p:spPr>
          <a:xfrm>
            <a:off x="451192" y="2433985"/>
            <a:ext cx="302833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3AF7B52F-27B8-4EB2-A413-8A27862DCF35}"/>
              </a:ext>
            </a:extLst>
          </p:cNvPr>
          <p:cNvCxnSpPr>
            <a:cxnSpLocks/>
          </p:cNvCxnSpPr>
          <p:nvPr/>
        </p:nvCxnSpPr>
        <p:spPr>
          <a:xfrm>
            <a:off x="3464469" y="2431043"/>
            <a:ext cx="177217" cy="1957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B886EBD6-7FE2-40F0-852C-08D7ADB5366E}"/>
              </a:ext>
            </a:extLst>
          </p:cNvPr>
          <p:cNvCxnSpPr>
            <a:cxnSpLocks/>
          </p:cNvCxnSpPr>
          <p:nvPr/>
        </p:nvCxnSpPr>
        <p:spPr>
          <a:xfrm flipH="1">
            <a:off x="3618862" y="2431043"/>
            <a:ext cx="145916" cy="1957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37128062-5F13-40FC-A813-64B20F4B7A6D}"/>
              </a:ext>
            </a:extLst>
          </p:cNvPr>
          <p:cNvCxnSpPr>
            <a:cxnSpLocks/>
          </p:cNvCxnSpPr>
          <p:nvPr/>
        </p:nvCxnSpPr>
        <p:spPr>
          <a:xfrm flipV="1">
            <a:off x="3749377" y="2433985"/>
            <a:ext cx="1190976" cy="346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Rectangle : coins arrondis 30">
            <a:extLst>
              <a:ext uri="{FF2B5EF4-FFF2-40B4-BE49-F238E27FC236}">
                <a16:creationId xmlns:a16="http://schemas.microsoft.com/office/drawing/2014/main" id="{138881D4-BA0F-4FDA-8FF8-EE277E4EAB5F}"/>
              </a:ext>
            </a:extLst>
          </p:cNvPr>
          <p:cNvSpPr/>
          <p:nvPr/>
        </p:nvSpPr>
        <p:spPr>
          <a:xfrm>
            <a:off x="206198" y="3119381"/>
            <a:ext cx="5402915" cy="2568385"/>
          </a:xfrm>
          <a:prstGeom prst="roundRect">
            <a:avLst>
              <a:gd name="adj" fmla="val 1206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ZoneTexte 32">
            <a:extLst>
              <a:ext uri="{FF2B5EF4-FFF2-40B4-BE49-F238E27FC236}">
                <a16:creationId xmlns:a16="http://schemas.microsoft.com/office/drawing/2014/main" id="{553934E6-D46E-4DEF-BAF8-77AB3CCFBA93}"/>
              </a:ext>
            </a:extLst>
          </p:cNvPr>
          <p:cNvSpPr txBox="1"/>
          <p:nvPr/>
        </p:nvSpPr>
        <p:spPr>
          <a:xfrm>
            <a:off x="6046381" y="441409"/>
            <a:ext cx="291332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a:ea typeface="+mn-ea"/>
                <a:cs typeface="+mn-cs"/>
              </a:rPr>
              <a:t>Mettre en place une gouvernance, des modes et outils de pilotage permettant la gestion des flux JOP et vie quotidienne</a:t>
            </a:r>
          </a:p>
        </p:txBody>
      </p:sp>
      <p:sp>
        <p:nvSpPr>
          <p:cNvPr id="35" name="ZoneTexte 34">
            <a:extLst>
              <a:ext uri="{FF2B5EF4-FFF2-40B4-BE49-F238E27FC236}">
                <a16:creationId xmlns:a16="http://schemas.microsoft.com/office/drawing/2014/main" id="{218023D8-F5DF-4400-B61B-FDB4EAD49132}"/>
              </a:ext>
            </a:extLst>
          </p:cNvPr>
          <p:cNvSpPr txBox="1"/>
          <p:nvPr/>
        </p:nvSpPr>
        <p:spPr>
          <a:xfrm>
            <a:off x="6046381" y="1463490"/>
            <a:ext cx="291332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a:ea typeface="+mn-ea"/>
                <a:cs typeface="+mn-cs"/>
              </a:rPr>
              <a:t>Maitriser le schéma directeur logistique des  JOP pour développer une cartographie des flux en fonction des sites des JOP</a:t>
            </a:r>
          </a:p>
        </p:txBody>
      </p:sp>
      <p:sp>
        <p:nvSpPr>
          <p:cNvPr id="37" name="ZoneTexte 36">
            <a:extLst>
              <a:ext uri="{FF2B5EF4-FFF2-40B4-BE49-F238E27FC236}">
                <a16:creationId xmlns:a16="http://schemas.microsoft.com/office/drawing/2014/main" id="{391FAE1C-911E-430B-B874-B7130096CD36}"/>
              </a:ext>
            </a:extLst>
          </p:cNvPr>
          <p:cNvSpPr txBox="1"/>
          <p:nvPr/>
        </p:nvSpPr>
        <p:spPr>
          <a:xfrm>
            <a:off x="6046381" y="4386587"/>
            <a:ext cx="275028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a:ea typeface="+mn-ea"/>
                <a:cs typeface="+mn-cs"/>
              </a:rPr>
              <a:t>Définir des avantages de circulation pour la logistique</a:t>
            </a:r>
          </a:p>
        </p:txBody>
      </p:sp>
      <p:sp>
        <p:nvSpPr>
          <p:cNvPr id="41" name="ZoneTexte 40">
            <a:extLst>
              <a:ext uri="{FF2B5EF4-FFF2-40B4-BE49-F238E27FC236}">
                <a16:creationId xmlns:a16="http://schemas.microsoft.com/office/drawing/2014/main" id="{2B83CD01-BE7B-461F-B89C-092B787B631E}"/>
              </a:ext>
            </a:extLst>
          </p:cNvPr>
          <p:cNvSpPr txBox="1"/>
          <p:nvPr/>
        </p:nvSpPr>
        <p:spPr>
          <a:xfrm>
            <a:off x="6026825" y="4974897"/>
            <a:ext cx="286370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a:ea typeface="+mn-ea"/>
                <a:cs typeface="+mn-cs"/>
              </a:rPr>
              <a:t>S'assurer de l'aménagement logistique des sites JOP (dimension, organisation...)</a:t>
            </a:r>
          </a:p>
        </p:txBody>
      </p:sp>
      <p:sp>
        <p:nvSpPr>
          <p:cNvPr id="47" name="ZoneTexte 46">
            <a:extLst>
              <a:ext uri="{FF2B5EF4-FFF2-40B4-BE49-F238E27FC236}">
                <a16:creationId xmlns:a16="http://schemas.microsoft.com/office/drawing/2014/main" id="{F43FC2DB-6EAC-4776-BFC4-68490DEF24ED}"/>
              </a:ext>
            </a:extLst>
          </p:cNvPr>
          <p:cNvSpPr txBox="1"/>
          <p:nvPr/>
        </p:nvSpPr>
        <p:spPr>
          <a:xfrm>
            <a:off x="9276761" y="447020"/>
            <a:ext cx="288851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a:ea typeface="+mn-ea"/>
                <a:cs typeface="+mn-cs"/>
              </a:rPr>
              <a:t>Favoriser une offre logistique du dernier km sur la partie fluviale en proximité des sites olympiques</a:t>
            </a:r>
          </a:p>
        </p:txBody>
      </p:sp>
      <p:sp>
        <p:nvSpPr>
          <p:cNvPr id="49" name="ZoneTexte 48">
            <a:extLst>
              <a:ext uri="{FF2B5EF4-FFF2-40B4-BE49-F238E27FC236}">
                <a16:creationId xmlns:a16="http://schemas.microsoft.com/office/drawing/2014/main" id="{2961ADDC-8E77-44ED-BF1C-6DC08168F35D}"/>
              </a:ext>
            </a:extLst>
          </p:cNvPr>
          <p:cNvSpPr txBox="1"/>
          <p:nvPr/>
        </p:nvSpPr>
        <p:spPr>
          <a:xfrm>
            <a:off x="6055639" y="3010179"/>
            <a:ext cx="299798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a:ea typeface="+mn-ea"/>
                <a:cs typeface="+mn-cs"/>
              </a:rPr>
              <a:t>Développer une plate-forme d'information, d'échange et de communication, voire de collecte, de traçabilité et traitement des données sur la mobilité des marchandises pendant les JOP </a:t>
            </a:r>
          </a:p>
        </p:txBody>
      </p:sp>
      <p:sp>
        <p:nvSpPr>
          <p:cNvPr id="51" name="ZoneTexte 50">
            <a:extLst>
              <a:ext uri="{FF2B5EF4-FFF2-40B4-BE49-F238E27FC236}">
                <a16:creationId xmlns:a16="http://schemas.microsoft.com/office/drawing/2014/main" id="{CA3D96BC-E10A-4212-9935-E8EF08A392AE}"/>
              </a:ext>
            </a:extLst>
          </p:cNvPr>
          <p:cNvSpPr txBox="1"/>
          <p:nvPr/>
        </p:nvSpPr>
        <p:spPr>
          <a:xfrm>
            <a:off x="9328299" y="1350617"/>
            <a:ext cx="264396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a:ea typeface="+mn-ea"/>
                <a:cs typeface="+mn-cs"/>
              </a:rPr>
              <a:t>Mise à disposition d'un outil de planification open source</a:t>
            </a:r>
          </a:p>
        </p:txBody>
      </p:sp>
      <p:sp>
        <p:nvSpPr>
          <p:cNvPr id="53" name="ZoneTexte 52">
            <a:extLst>
              <a:ext uri="{FF2B5EF4-FFF2-40B4-BE49-F238E27FC236}">
                <a16:creationId xmlns:a16="http://schemas.microsoft.com/office/drawing/2014/main" id="{CDA25A54-DCFF-4473-9F04-D7B2FE183242}"/>
              </a:ext>
            </a:extLst>
          </p:cNvPr>
          <p:cNvSpPr txBox="1"/>
          <p:nvPr/>
        </p:nvSpPr>
        <p:spPr>
          <a:xfrm>
            <a:off x="9347355" y="2036747"/>
            <a:ext cx="2643963"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a:ea typeface="+mn-ea"/>
                <a:cs typeface="+mn-cs"/>
              </a:rPr>
              <a:t>Travailler sur l'aménagement d'horaire de livraison en heure creuse pour la livraison des JOP</a:t>
            </a:r>
          </a:p>
        </p:txBody>
      </p:sp>
      <p:sp>
        <p:nvSpPr>
          <p:cNvPr id="55" name="ZoneTexte 54">
            <a:extLst>
              <a:ext uri="{FF2B5EF4-FFF2-40B4-BE49-F238E27FC236}">
                <a16:creationId xmlns:a16="http://schemas.microsoft.com/office/drawing/2014/main" id="{3357DFC9-A4A3-422F-98E0-F6F4E1DD77C1}"/>
              </a:ext>
            </a:extLst>
          </p:cNvPr>
          <p:cNvSpPr txBox="1"/>
          <p:nvPr/>
        </p:nvSpPr>
        <p:spPr>
          <a:xfrm>
            <a:off x="9328298" y="2979612"/>
            <a:ext cx="2802115"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a:ea typeface="+mn-ea"/>
                <a:cs typeface="+mn-cs"/>
              </a:rPr>
              <a:t>Sensibiliser les activités commerçantes à la mise en place d’horaires décalés.</a:t>
            </a:r>
          </a:p>
        </p:txBody>
      </p:sp>
      <p:sp>
        <p:nvSpPr>
          <p:cNvPr id="59" name="Triangle isocèle 58">
            <a:extLst>
              <a:ext uri="{FF2B5EF4-FFF2-40B4-BE49-F238E27FC236}">
                <a16:creationId xmlns:a16="http://schemas.microsoft.com/office/drawing/2014/main" id="{420E55E0-FA12-4917-AED1-C9BF32CD21A3}"/>
              </a:ext>
            </a:extLst>
          </p:cNvPr>
          <p:cNvSpPr/>
          <p:nvPr/>
        </p:nvSpPr>
        <p:spPr>
          <a:xfrm rot="5400000">
            <a:off x="5947730" y="550017"/>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riangle isocèle 60">
            <a:extLst>
              <a:ext uri="{FF2B5EF4-FFF2-40B4-BE49-F238E27FC236}">
                <a16:creationId xmlns:a16="http://schemas.microsoft.com/office/drawing/2014/main" id="{1495A485-278B-4610-9504-86C740915CCB}"/>
              </a:ext>
            </a:extLst>
          </p:cNvPr>
          <p:cNvSpPr/>
          <p:nvPr/>
        </p:nvSpPr>
        <p:spPr>
          <a:xfrm rot="5400000">
            <a:off x="5947730" y="1549802"/>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riangle isocèle 62">
            <a:extLst>
              <a:ext uri="{FF2B5EF4-FFF2-40B4-BE49-F238E27FC236}">
                <a16:creationId xmlns:a16="http://schemas.microsoft.com/office/drawing/2014/main" id="{9FFD52FE-F6F5-48EA-8184-BFDA6B64B6D9}"/>
              </a:ext>
            </a:extLst>
          </p:cNvPr>
          <p:cNvSpPr/>
          <p:nvPr/>
        </p:nvSpPr>
        <p:spPr>
          <a:xfrm rot="5400000">
            <a:off x="5967286" y="4504398"/>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riangle isocèle 66">
            <a:extLst>
              <a:ext uri="{FF2B5EF4-FFF2-40B4-BE49-F238E27FC236}">
                <a16:creationId xmlns:a16="http://schemas.microsoft.com/office/drawing/2014/main" id="{9EC36900-D4D2-4C32-875E-4DB81B1517B8}"/>
              </a:ext>
            </a:extLst>
          </p:cNvPr>
          <p:cNvSpPr/>
          <p:nvPr/>
        </p:nvSpPr>
        <p:spPr>
          <a:xfrm rot="5400000">
            <a:off x="5947730" y="5091381"/>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riangle isocèle 70">
            <a:extLst>
              <a:ext uri="{FF2B5EF4-FFF2-40B4-BE49-F238E27FC236}">
                <a16:creationId xmlns:a16="http://schemas.microsoft.com/office/drawing/2014/main" id="{677D9582-E57E-43EF-B365-67F619E5FC9D}"/>
              </a:ext>
            </a:extLst>
          </p:cNvPr>
          <p:cNvSpPr/>
          <p:nvPr/>
        </p:nvSpPr>
        <p:spPr>
          <a:xfrm rot="5400000">
            <a:off x="9233698" y="549347"/>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Triangle isocèle 90">
            <a:extLst>
              <a:ext uri="{FF2B5EF4-FFF2-40B4-BE49-F238E27FC236}">
                <a16:creationId xmlns:a16="http://schemas.microsoft.com/office/drawing/2014/main" id="{164ABBE9-A508-4A85-AE25-497C89989CE0}"/>
              </a:ext>
            </a:extLst>
          </p:cNvPr>
          <p:cNvSpPr/>
          <p:nvPr/>
        </p:nvSpPr>
        <p:spPr>
          <a:xfrm rot="5400000">
            <a:off x="5944504" y="3117545"/>
            <a:ext cx="141714" cy="8848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Triangle isocèle 92">
            <a:extLst>
              <a:ext uri="{FF2B5EF4-FFF2-40B4-BE49-F238E27FC236}">
                <a16:creationId xmlns:a16="http://schemas.microsoft.com/office/drawing/2014/main" id="{8D1BC997-E866-4C82-B2C9-DA237809E787}"/>
              </a:ext>
            </a:extLst>
          </p:cNvPr>
          <p:cNvSpPr/>
          <p:nvPr/>
        </p:nvSpPr>
        <p:spPr>
          <a:xfrm rot="5400000">
            <a:off x="9219658" y="1452019"/>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Triangle isocèle 94">
            <a:extLst>
              <a:ext uri="{FF2B5EF4-FFF2-40B4-BE49-F238E27FC236}">
                <a16:creationId xmlns:a16="http://schemas.microsoft.com/office/drawing/2014/main" id="{5B6B511E-26E8-4249-9A88-7D50EBE610EF}"/>
              </a:ext>
            </a:extLst>
          </p:cNvPr>
          <p:cNvSpPr/>
          <p:nvPr/>
        </p:nvSpPr>
        <p:spPr>
          <a:xfrm rot="5400000">
            <a:off x="9233698" y="2155507"/>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Triangle isocèle 96">
            <a:extLst>
              <a:ext uri="{FF2B5EF4-FFF2-40B4-BE49-F238E27FC236}">
                <a16:creationId xmlns:a16="http://schemas.microsoft.com/office/drawing/2014/main" id="{8BBD266E-959C-4C06-B1F6-B6A94BC1D87A}"/>
              </a:ext>
            </a:extLst>
          </p:cNvPr>
          <p:cNvSpPr/>
          <p:nvPr/>
        </p:nvSpPr>
        <p:spPr>
          <a:xfrm rot="5400000">
            <a:off x="9233698" y="3100091"/>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0" name="Connecteur droit 99">
            <a:extLst>
              <a:ext uri="{FF2B5EF4-FFF2-40B4-BE49-F238E27FC236}">
                <a16:creationId xmlns:a16="http://schemas.microsoft.com/office/drawing/2014/main" id="{194BED94-DE73-4D0B-982F-D2CA6F14F093}"/>
              </a:ext>
            </a:extLst>
          </p:cNvPr>
          <p:cNvCxnSpPr>
            <a:cxnSpLocks/>
          </p:cNvCxnSpPr>
          <p:nvPr/>
        </p:nvCxnSpPr>
        <p:spPr>
          <a:xfrm>
            <a:off x="5995883" y="6479532"/>
            <a:ext cx="440356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a16="http://schemas.microsoft.com/office/drawing/2014/main" id="{0A839B66-17F0-4AB0-968A-A2E7EE19E20B}"/>
              </a:ext>
            </a:extLst>
          </p:cNvPr>
          <p:cNvCxnSpPr>
            <a:cxnSpLocks/>
          </p:cNvCxnSpPr>
          <p:nvPr/>
        </p:nvCxnSpPr>
        <p:spPr>
          <a:xfrm>
            <a:off x="10384382" y="6461305"/>
            <a:ext cx="177217" cy="1957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A77E3D69-05B3-4674-BDF9-B2199A18FEFA}"/>
              </a:ext>
            </a:extLst>
          </p:cNvPr>
          <p:cNvCxnSpPr>
            <a:cxnSpLocks/>
          </p:cNvCxnSpPr>
          <p:nvPr/>
        </p:nvCxnSpPr>
        <p:spPr>
          <a:xfrm flipH="1">
            <a:off x="10538775" y="6461305"/>
            <a:ext cx="145916" cy="1957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99809C56-7943-42D2-B34A-3B387F0A3849}"/>
              </a:ext>
            </a:extLst>
          </p:cNvPr>
          <p:cNvCxnSpPr>
            <a:cxnSpLocks/>
          </p:cNvCxnSpPr>
          <p:nvPr/>
        </p:nvCxnSpPr>
        <p:spPr>
          <a:xfrm flipV="1">
            <a:off x="10669290" y="6464248"/>
            <a:ext cx="1190976" cy="34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97038F94-EB73-4901-80B0-E8ACB24CFFF1}"/>
              </a:ext>
            </a:extLst>
          </p:cNvPr>
          <p:cNvPicPr>
            <a:picLocks noChangeAspect="1"/>
          </p:cNvPicPr>
          <p:nvPr/>
        </p:nvPicPr>
        <p:blipFill>
          <a:blip r:embed="rId2"/>
          <a:stretch>
            <a:fillRect/>
          </a:stretch>
        </p:blipFill>
        <p:spPr>
          <a:xfrm>
            <a:off x="3366923" y="841106"/>
            <a:ext cx="585267" cy="579170"/>
          </a:xfrm>
          <a:prstGeom prst="rect">
            <a:avLst/>
          </a:prstGeom>
        </p:spPr>
      </p:pic>
      <p:sp>
        <p:nvSpPr>
          <p:cNvPr id="111" name="ZoneTexte 110">
            <a:extLst>
              <a:ext uri="{FF2B5EF4-FFF2-40B4-BE49-F238E27FC236}">
                <a16:creationId xmlns:a16="http://schemas.microsoft.com/office/drawing/2014/main" id="{9100BFC3-EC72-4FBA-AEA4-394E02EE8434}"/>
              </a:ext>
            </a:extLst>
          </p:cNvPr>
          <p:cNvSpPr txBox="1"/>
          <p:nvPr/>
        </p:nvSpPr>
        <p:spPr>
          <a:xfrm>
            <a:off x="717888" y="642318"/>
            <a:ext cx="106708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C00000"/>
                </a:solidFill>
                <a:effectLst/>
                <a:uLnTx/>
                <a:uFillTx/>
                <a:latin typeface="Calibri" panose="020F0502020204030204"/>
                <a:ea typeface="+mn-ea"/>
                <a:cs typeface="+mn-cs"/>
              </a:rPr>
              <a:t>12</a:t>
            </a:r>
          </a:p>
        </p:txBody>
      </p:sp>
      <p:sp>
        <p:nvSpPr>
          <p:cNvPr id="113" name="ZoneTexte 112">
            <a:extLst>
              <a:ext uri="{FF2B5EF4-FFF2-40B4-BE49-F238E27FC236}">
                <a16:creationId xmlns:a16="http://schemas.microsoft.com/office/drawing/2014/main" id="{0B755ABC-A5A8-4B28-9EFD-1588A7C5556E}"/>
              </a:ext>
            </a:extLst>
          </p:cNvPr>
          <p:cNvSpPr txBox="1"/>
          <p:nvPr/>
        </p:nvSpPr>
        <p:spPr>
          <a:xfrm>
            <a:off x="1505414" y="852960"/>
            <a:ext cx="1886297" cy="573683"/>
          </a:xfrm>
          <a:prstGeom prst="rect">
            <a:avLst/>
          </a:prstGeom>
          <a:noFill/>
        </p:spPr>
        <p:txBody>
          <a:bodyPr wrap="square">
            <a:spAutoFit/>
          </a:bodyPr>
          <a:lstStyle/>
          <a:p>
            <a:pPr marL="0" marR="0" lvl="0" indent="0" algn="l" defTabSz="914400" rtl="0" eaLnBrk="1" fontAlgn="auto" latinLnBrk="0" hangingPunct="1">
              <a:lnSpc>
                <a:spcPct val="50000"/>
              </a:lnSpc>
              <a:spcBef>
                <a:spcPts val="0"/>
              </a:spcBef>
              <a:spcAft>
                <a:spcPts val="60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propositions </a:t>
            </a:r>
          </a:p>
          <a:p>
            <a:pPr marL="0" marR="0" lvl="0" indent="0" algn="l" defTabSz="914400" rtl="0" eaLnBrk="1" fontAlgn="auto" latinLnBrk="0" hangingPunct="1">
              <a:lnSpc>
                <a:spcPct val="50000"/>
              </a:lnSpc>
              <a:spcBef>
                <a:spcPts val="0"/>
              </a:spcBef>
              <a:spcAft>
                <a:spcPts val="60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pour</a:t>
            </a:r>
          </a:p>
        </p:txBody>
      </p:sp>
      <p:sp>
        <p:nvSpPr>
          <p:cNvPr id="2" name="Triangle isocèle 1">
            <a:extLst>
              <a:ext uri="{FF2B5EF4-FFF2-40B4-BE49-F238E27FC236}">
                <a16:creationId xmlns:a16="http://schemas.microsoft.com/office/drawing/2014/main" id="{8409B59D-B71D-4675-BA9C-0D6E7DCA20AB}"/>
              </a:ext>
            </a:extLst>
          </p:cNvPr>
          <p:cNvSpPr/>
          <p:nvPr/>
        </p:nvSpPr>
        <p:spPr>
          <a:xfrm rot="10800000">
            <a:off x="1266233"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8C13A919-C901-49F0-AC58-3D449B26B067}"/>
              </a:ext>
            </a:extLst>
          </p:cNvPr>
          <p:cNvPicPr>
            <a:picLocks noChangeAspect="1"/>
          </p:cNvPicPr>
          <p:nvPr/>
        </p:nvPicPr>
        <p:blipFill rotWithShape="1">
          <a:blip r:embed="rId3"/>
          <a:srcRect l="10210" r="6925"/>
          <a:stretch/>
        </p:blipFill>
        <p:spPr>
          <a:xfrm>
            <a:off x="9496359" y="4856912"/>
            <a:ext cx="2084832" cy="14333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ZoneTexte 10">
            <a:extLst>
              <a:ext uri="{FF2B5EF4-FFF2-40B4-BE49-F238E27FC236}">
                <a16:creationId xmlns:a16="http://schemas.microsoft.com/office/drawing/2014/main" id="{2B819FDC-F48E-4DBC-B02C-82314BB4F633}"/>
              </a:ext>
            </a:extLst>
          </p:cNvPr>
          <p:cNvSpPr txBox="1"/>
          <p:nvPr/>
        </p:nvSpPr>
        <p:spPr>
          <a:xfrm>
            <a:off x="11558017" y="6525684"/>
            <a:ext cx="4841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16</a:t>
            </a:r>
          </a:p>
        </p:txBody>
      </p:sp>
      <p:sp>
        <p:nvSpPr>
          <p:cNvPr id="44" name="ZoneTexte 43">
            <a:extLst>
              <a:ext uri="{FF2B5EF4-FFF2-40B4-BE49-F238E27FC236}">
                <a16:creationId xmlns:a16="http://schemas.microsoft.com/office/drawing/2014/main" id="{2C01825E-55F7-48E9-A9ED-F0263B944561}"/>
              </a:ext>
            </a:extLst>
          </p:cNvPr>
          <p:cNvSpPr txBox="1"/>
          <p:nvPr/>
        </p:nvSpPr>
        <p:spPr>
          <a:xfrm>
            <a:off x="6026825" y="2417749"/>
            <a:ext cx="28327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a:ea typeface="+mn-ea"/>
                <a:cs typeface="+mn-cs"/>
              </a:rPr>
              <a:t>Développer une charte des bonnes pratiques logistiques spécifique JOP</a:t>
            </a:r>
          </a:p>
        </p:txBody>
      </p:sp>
      <p:sp>
        <p:nvSpPr>
          <p:cNvPr id="45" name="Triangle isocèle 44">
            <a:extLst>
              <a:ext uri="{FF2B5EF4-FFF2-40B4-BE49-F238E27FC236}">
                <a16:creationId xmlns:a16="http://schemas.microsoft.com/office/drawing/2014/main" id="{0D89907D-11F4-4850-850B-2868897FA105}"/>
              </a:ext>
            </a:extLst>
          </p:cNvPr>
          <p:cNvSpPr/>
          <p:nvPr/>
        </p:nvSpPr>
        <p:spPr>
          <a:xfrm rot="5400000">
            <a:off x="5947730" y="2535560"/>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ZoneTexte 45">
            <a:extLst>
              <a:ext uri="{FF2B5EF4-FFF2-40B4-BE49-F238E27FC236}">
                <a16:creationId xmlns:a16="http://schemas.microsoft.com/office/drawing/2014/main" id="{638B39E6-1365-4A73-9373-BA73E2E19EA8}"/>
              </a:ext>
            </a:extLst>
          </p:cNvPr>
          <p:cNvSpPr txBox="1"/>
          <p:nvPr/>
        </p:nvSpPr>
        <p:spPr>
          <a:xfrm>
            <a:off x="5995883" y="5834936"/>
            <a:ext cx="286370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2060"/>
                </a:solidFill>
                <a:effectLst/>
                <a:uLnTx/>
                <a:uFillTx/>
                <a:latin typeface="Calibri" panose="020F0502020204030204"/>
                <a:ea typeface="+mn-ea"/>
                <a:cs typeface="+mn-cs"/>
              </a:rPr>
              <a:t>Identifier les sites JOP permettant une nouvelle offre logistique urbaine</a:t>
            </a:r>
          </a:p>
        </p:txBody>
      </p:sp>
      <p:sp>
        <p:nvSpPr>
          <p:cNvPr id="48" name="Triangle isocèle 47">
            <a:extLst>
              <a:ext uri="{FF2B5EF4-FFF2-40B4-BE49-F238E27FC236}">
                <a16:creationId xmlns:a16="http://schemas.microsoft.com/office/drawing/2014/main" id="{47C34107-052F-4B97-A38F-AB4A773B30DF}"/>
              </a:ext>
            </a:extLst>
          </p:cNvPr>
          <p:cNvSpPr/>
          <p:nvPr/>
        </p:nvSpPr>
        <p:spPr>
          <a:xfrm rot="5400000">
            <a:off x="5942188" y="5964690"/>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riangle isocèle 49">
            <a:extLst>
              <a:ext uri="{FF2B5EF4-FFF2-40B4-BE49-F238E27FC236}">
                <a16:creationId xmlns:a16="http://schemas.microsoft.com/office/drawing/2014/main" id="{0FE668E8-062B-4CBA-9839-0CEAE622E86D}"/>
              </a:ext>
            </a:extLst>
          </p:cNvPr>
          <p:cNvSpPr/>
          <p:nvPr/>
        </p:nvSpPr>
        <p:spPr>
          <a:xfrm rot="5400000">
            <a:off x="9233698" y="4035280"/>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ZoneTexte 51">
            <a:extLst>
              <a:ext uri="{FF2B5EF4-FFF2-40B4-BE49-F238E27FC236}">
                <a16:creationId xmlns:a16="http://schemas.microsoft.com/office/drawing/2014/main" id="{AA3F6408-F81B-465C-9D07-F3AB25289793}"/>
              </a:ext>
            </a:extLst>
          </p:cNvPr>
          <p:cNvSpPr txBox="1"/>
          <p:nvPr/>
        </p:nvSpPr>
        <p:spPr>
          <a:xfrm>
            <a:off x="9371375" y="3881186"/>
            <a:ext cx="2722477" cy="738664"/>
          </a:xfrm>
          <a:prstGeom prst="rect">
            <a:avLst/>
          </a:prstGeom>
          <a:noFill/>
        </p:spPr>
        <p:txBody>
          <a:bodyPr wrap="square">
            <a:spAutoFit/>
          </a:bodyPr>
          <a:lstStyle/>
          <a:p>
            <a:r>
              <a:rPr lang="fr-FR" sz="1400" dirty="0">
                <a:solidFill>
                  <a:srgbClr val="002060"/>
                </a:solidFill>
              </a:rPr>
              <a:t>Améliorer les interfaces transporteurs gestionnaires de chantiers </a:t>
            </a:r>
          </a:p>
        </p:txBody>
      </p:sp>
    </p:spTree>
    <p:extLst>
      <p:ext uri="{BB962C8B-B14F-4D97-AF65-F5344CB8AC3E}">
        <p14:creationId xmlns:p14="http://schemas.microsoft.com/office/powerpoint/2010/main" val="48390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22C26779-8FBF-45C8-AAB9-F95FD9EF38F9}"/>
              </a:ext>
            </a:extLst>
          </p:cNvPr>
          <p:cNvSpPr txBox="1"/>
          <p:nvPr/>
        </p:nvSpPr>
        <p:spPr>
          <a:xfrm>
            <a:off x="1947931" y="147289"/>
            <a:ext cx="2602123" cy="369332"/>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ORGANISATION DES FLUX</a:t>
            </a:r>
          </a:p>
        </p:txBody>
      </p:sp>
      <p:sp>
        <p:nvSpPr>
          <p:cNvPr id="33" name="ZoneTexte 32">
            <a:extLst>
              <a:ext uri="{FF2B5EF4-FFF2-40B4-BE49-F238E27FC236}">
                <a16:creationId xmlns:a16="http://schemas.microsoft.com/office/drawing/2014/main" id="{553934E6-D46E-4DEF-BAF8-77AB3CCFBA93}"/>
              </a:ext>
            </a:extLst>
          </p:cNvPr>
          <p:cNvSpPr txBox="1"/>
          <p:nvPr/>
        </p:nvSpPr>
        <p:spPr>
          <a:xfrm>
            <a:off x="265779" y="759107"/>
            <a:ext cx="534195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C00000"/>
                </a:solidFill>
                <a:effectLst/>
                <a:uLnTx/>
                <a:uFillTx/>
                <a:latin typeface="Calibri" panose="020F0502020204030204"/>
                <a:ea typeface="+mn-ea"/>
                <a:cs typeface="+mn-cs"/>
              </a:rPr>
              <a:t>Mettre en place une gouvernance des modes et outils de pilotage permettant la gestion des flux JOP et vie quotidienne</a:t>
            </a:r>
          </a:p>
        </p:txBody>
      </p:sp>
      <p:sp>
        <p:nvSpPr>
          <p:cNvPr id="35" name="ZoneTexte 34">
            <a:extLst>
              <a:ext uri="{FF2B5EF4-FFF2-40B4-BE49-F238E27FC236}">
                <a16:creationId xmlns:a16="http://schemas.microsoft.com/office/drawing/2014/main" id="{218023D8-F5DF-4400-B61B-FDB4EAD49132}"/>
              </a:ext>
            </a:extLst>
          </p:cNvPr>
          <p:cNvSpPr txBox="1"/>
          <p:nvPr/>
        </p:nvSpPr>
        <p:spPr>
          <a:xfrm>
            <a:off x="171451" y="2100389"/>
            <a:ext cx="545074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C00000"/>
                </a:solidFill>
                <a:effectLst/>
                <a:uLnTx/>
                <a:uFillTx/>
                <a:latin typeface="Calibri" panose="020F0502020204030204"/>
                <a:ea typeface="+mn-ea"/>
                <a:cs typeface="+mn-cs"/>
              </a:rPr>
              <a:t>Maitriser le schéma directeur logistique des JOP pour développer une cartographie des flux en fonction des sites des JOP</a:t>
            </a:r>
          </a:p>
        </p:txBody>
      </p:sp>
      <p:sp>
        <p:nvSpPr>
          <p:cNvPr id="37" name="ZoneTexte 36">
            <a:extLst>
              <a:ext uri="{FF2B5EF4-FFF2-40B4-BE49-F238E27FC236}">
                <a16:creationId xmlns:a16="http://schemas.microsoft.com/office/drawing/2014/main" id="{391FAE1C-911E-430B-B874-B7130096CD36}"/>
              </a:ext>
            </a:extLst>
          </p:cNvPr>
          <p:cNvSpPr txBox="1"/>
          <p:nvPr/>
        </p:nvSpPr>
        <p:spPr>
          <a:xfrm>
            <a:off x="161591" y="4096685"/>
            <a:ext cx="583429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C00000"/>
                </a:solidFill>
                <a:effectLst/>
                <a:uLnTx/>
                <a:uFillTx/>
                <a:latin typeface="Calibri" panose="020F0502020204030204"/>
                <a:ea typeface="+mn-ea"/>
                <a:cs typeface="+mn-cs"/>
              </a:rPr>
              <a:t>  Développer une charte des bonnes pratiques logistiques spécifique JOP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1" name="ZoneTexte 40">
            <a:extLst>
              <a:ext uri="{FF2B5EF4-FFF2-40B4-BE49-F238E27FC236}">
                <a16:creationId xmlns:a16="http://schemas.microsoft.com/office/drawing/2014/main" id="{2B83CD01-BE7B-461F-B89C-092B787B631E}"/>
              </a:ext>
            </a:extLst>
          </p:cNvPr>
          <p:cNvSpPr txBox="1"/>
          <p:nvPr/>
        </p:nvSpPr>
        <p:spPr>
          <a:xfrm>
            <a:off x="6555339" y="1654827"/>
            <a:ext cx="55396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C00000"/>
                </a:solidFill>
                <a:effectLst/>
                <a:uLnTx/>
                <a:uFillTx/>
                <a:latin typeface="Calibri" panose="020F0502020204030204"/>
                <a:ea typeface="+mn-ea"/>
                <a:cs typeface="+mn-cs"/>
              </a:rPr>
              <a:t>  S'assurer de l'aménagement logistique des sites JOP (dimension, organisation...).</a:t>
            </a:r>
          </a:p>
        </p:txBody>
      </p:sp>
      <p:sp>
        <p:nvSpPr>
          <p:cNvPr id="43" name="ZoneTexte 42">
            <a:extLst>
              <a:ext uri="{FF2B5EF4-FFF2-40B4-BE49-F238E27FC236}">
                <a16:creationId xmlns:a16="http://schemas.microsoft.com/office/drawing/2014/main" id="{154F434D-3A5C-41D9-A360-8F335552B52D}"/>
              </a:ext>
            </a:extLst>
          </p:cNvPr>
          <p:cNvSpPr txBox="1"/>
          <p:nvPr/>
        </p:nvSpPr>
        <p:spPr>
          <a:xfrm>
            <a:off x="6576084" y="2491248"/>
            <a:ext cx="549669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C00000"/>
                </a:solidFill>
                <a:effectLst/>
                <a:uLnTx/>
                <a:uFillTx/>
                <a:latin typeface="Calibri" panose="020F0502020204030204"/>
                <a:ea typeface="+mn-ea"/>
                <a:cs typeface="+mn-cs"/>
              </a:rPr>
              <a:t>Identifier les sites JOP permettant une nouvelle offre logistique urbaine</a:t>
            </a:r>
          </a:p>
        </p:txBody>
      </p:sp>
      <p:sp>
        <p:nvSpPr>
          <p:cNvPr id="47" name="ZoneTexte 46">
            <a:extLst>
              <a:ext uri="{FF2B5EF4-FFF2-40B4-BE49-F238E27FC236}">
                <a16:creationId xmlns:a16="http://schemas.microsoft.com/office/drawing/2014/main" id="{F43FC2DB-6EAC-4776-BFC4-68490DEF24ED}"/>
              </a:ext>
            </a:extLst>
          </p:cNvPr>
          <p:cNvSpPr txBox="1"/>
          <p:nvPr/>
        </p:nvSpPr>
        <p:spPr>
          <a:xfrm>
            <a:off x="6599330" y="3348583"/>
            <a:ext cx="549669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C00000"/>
                </a:solidFill>
                <a:effectLst/>
                <a:uLnTx/>
                <a:uFillTx/>
                <a:latin typeface="Calibri" panose="020F0502020204030204"/>
                <a:ea typeface="+mn-ea"/>
                <a:cs typeface="+mn-cs"/>
              </a:rPr>
              <a:t>Favoriser une offre logistique du dernier km sur la partie fluviale en proximité des sites olympiques</a:t>
            </a:r>
          </a:p>
        </p:txBody>
      </p:sp>
      <p:sp>
        <p:nvSpPr>
          <p:cNvPr id="59" name="Triangle isocèle 58">
            <a:extLst>
              <a:ext uri="{FF2B5EF4-FFF2-40B4-BE49-F238E27FC236}">
                <a16:creationId xmlns:a16="http://schemas.microsoft.com/office/drawing/2014/main" id="{420E55E0-FA12-4917-AED1-C9BF32CD21A3}"/>
              </a:ext>
            </a:extLst>
          </p:cNvPr>
          <p:cNvSpPr/>
          <p:nvPr/>
        </p:nvSpPr>
        <p:spPr>
          <a:xfrm rot="5400000">
            <a:off x="167128" y="867715"/>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riangle isocèle 60">
            <a:extLst>
              <a:ext uri="{FF2B5EF4-FFF2-40B4-BE49-F238E27FC236}">
                <a16:creationId xmlns:a16="http://schemas.microsoft.com/office/drawing/2014/main" id="{1495A485-278B-4610-9504-86C740915CCB}"/>
              </a:ext>
            </a:extLst>
          </p:cNvPr>
          <p:cNvSpPr/>
          <p:nvPr/>
        </p:nvSpPr>
        <p:spPr>
          <a:xfrm rot="5400000">
            <a:off x="105394" y="2215583"/>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riangle isocèle 62">
            <a:extLst>
              <a:ext uri="{FF2B5EF4-FFF2-40B4-BE49-F238E27FC236}">
                <a16:creationId xmlns:a16="http://schemas.microsoft.com/office/drawing/2014/main" id="{9FFD52FE-F6F5-48EA-8184-BFDA6B64B6D9}"/>
              </a:ext>
            </a:extLst>
          </p:cNvPr>
          <p:cNvSpPr/>
          <p:nvPr/>
        </p:nvSpPr>
        <p:spPr>
          <a:xfrm rot="5400000">
            <a:off x="6496591" y="884624"/>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riangle isocèle 66">
            <a:extLst>
              <a:ext uri="{FF2B5EF4-FFF2-40B4-BE49-F238E27FC236}">
                <a16:creationId xmlns:a16="http://schemas.microsoft.com/office/drawing/2014/main" id="{9EC36900-D4D2-4C32-875E-4DB81B1517B8}"/>
              </a:ext>
            </a:extLst>
          </p:cNvPr>
          <p:cNvSpPr/>
          <p:nvPr/>
        </p:nvSpPr>
        <p:spPr>
          <a:xfrm rot="5400000">
            <a:off x="6534691" y="1771311"/>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riangle isocèle 70">
            <a:extLst>
              <a:ext uri="{FF2B5EF4-FFF2-40B4-BE49-F238E27FC236}">
                <a16:creationId xmlns:a16="http://schemas.microsoft.com/office/drawing/2014/main" id="{677D9582-E57E-43EF-B365-67F619E5FC9D}"/>
              </a:ext>
            </a:extLst>
          </p:cNvPr>
          <p:cNvSpPr/>
          <p:nvPr/>
        </p:nvSpPr>
        <p:spPr>
          <a:xfrm rot="5400000">
            <a:off x="6534691" y="3450910"/>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riangle isocèle 72">
            <a:extLst>
              <a:ext uri="{FF2B5EF4-FFF2-40B4-BE49-F238E27FC236}">
                <a16:creationId xmlns:a16="http://schemas.microsoft.com/office/drawing/2014/main" id="{7FCE6DD3-B0A5-45D7-AEB1-7C067ECAB8C6}"/>
              </a:ext>
            </a:extLst>
          </p:cNvPr>
          <p:cNvSpPr/>
          <p:nvPr/>
        </p:nvSpPr>
        <p:spPr>
          <a:xfrm rot="5400000">
            <a:off x="6534691" y="2621002"/>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0" name="Connecteur droit 99">
            <a:extLst>
              <a:ext uri="{FF2B5EF4-FFF2-40B4-BE49-F238E27FC236}">
                <a16:creationId xmlns:a16="http://schemas.microsoft.com/office/drawing/2014/main" id="{194BED94-DE73-4D0B-982F-D2CA6F14F093}"/>
              </a:ext>
            </a:extLst>
          </p:cNvPr>
          <p:cNvCxnSpPr>
            <a:cxnSpLocks/>
          </p:cNvCxnSpPr>
          <p:nvPr/>
        </p:nvCxnSpPr>
        <p:spPr>
          <a:xfrm>
            <a:off x="5995883" y="6736707"/>
            <a:ext cx="440356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99809C56-7943-42D2-B34A-3B387F0A3849}"/>
              </a:ext>
            </a:extLst>
          </p:cNvPr>
          <p:cNvCxnSpPr>
            <a:cxnSpLocks/>
          </p:cNvCxnSpPr>
          <p:nvPr/>
        </p:nvCxnSpPr>
        <p:spPr>
          <a:xfrm flipV="1">
            <a:off x="10402590" y="6736708"/>
            <a:ext cx="1190976" cy="34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D45F586C-C32C-4D11-BD77-67AAABD16854}"/>
              </a:ext>
            </a:extLst>
          </p:cNvPr>
          <p:cNvSpPr txBox="1"/>
          <p:nvPr/>
        </p:nvSpPr>
        <p:spPr>
          <a:xfrm>
            <a:off x="183924" y="1236723"/>
            <a:ext cx="5759482"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Définition, désignation voire organisation d'une structure de gestion qui fédère les différents acteurs ? Pour une part dans les missions du COJO. Pourquoi pas le volet Fret d'Ile de France Mobilités - avec développement d'outils partagés tels des outils de planification (schéma directeur),  décisionnels et d'arbitrage . </a:t>
            </a:r>
          </a:p>
        </p:txBody>
      </p:sp>
      <p:sp>
        <p:nvSpPr>
          <p:cNvPr id="52" name="ZoneTexte 51">
            <a:extLst>
              <a:ext uri="{FF2B5EF4-FFF2-40B4-BE49-F238E27FC236}">
                <a16:creationId xmlns:a16="http://schemas.microsoft.com/office/drawing/2014/main" id="{0E627E23-0F27-49C8-AF56-C95C469A0DF1}"/>
              </a:ext>
            </a:extLst>
          </p:cNvPr>
          <p:cNvSpPr txBox="1"/>
          <p:nvPr/>
        </p:nvSpPr>
        <p:spPr>
          <a:xfrm>
            <a:off x="151881" y="2529223"/>
            <a:ext cx="5759482"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Construction d'un outil commun partagé supporté par la structure de Gouvernance et le COJOP. Nécessité d'une notice de lecture / outil pour le secteur. Voir s'il existe un outil COJOP et la possibilité de s'appuyer sur des représentations préexistantes type Etude APUR et autres à recenser ( Traffic, CO2….) - voir l’équivalent IGN Britannique pour les jeux de Londres.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Cette cartographie devra notamment permettre d'identifier et illustrer les risques pour la Logistique des JOP et la Logistique du quotidien et pourra contribuer à l’analyse d’écarts charge / capacité sur les moyens à mettre en œuvre. </a:t>
            </a:r>
          </a:p>
        </p:txBody>
      </p:sp>
      <p:sp>
        <p:nvSpPr>
          <p:cNvPr id="54" name="ZoneTexte 53">
            <a:extLst>
              <a:ext uri="{FF2B5EF4-FFF2-40B4-BE49-F238E27FC236}">
                <a16:creationId xmlns:a16="http://schemas.microsoft.com/office/drawing/2014/main" id="{069DA56F-26EB-4CBA-AA07-B15E646E968E}"/>
              </a:ext>
            </a:extLst>
          </p:cNvPr>
          <p:cNvSpPr txBox="1"/>
          <p:nvPr/>
        </p:nvSpPr>
        <p:spPr>
          <a:xfrm>
            <a:off x="6438057" y="1064844"/>
            <a:ext cx="540603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Modéliser les axes de circulation, ouvertures fermetures et dérogations (utilisation d'axes déterminés par le COJOP - habilitation d'usage du réseau restreint).</a:t>
            </a:r>
          </a:p>
        </p:txBody>
      </p:sp>
      <p:sp>
        <p:nvSpPr>
          <p:cNvPr id="18" name="ZoneTexte 17">
            <a:extLst>
              <a:ext uri="{FF2B5EF4-FFF2-40B4-BE49-F238E27FC236}">
                <a16:creationId xmlns:a16="http://schemas.microsoft.com/office/drawing/2014/main" id="{872EDD38-EC62-4BA7-B8FE-75E70F7D3E4B}"/>
              </a:ext>
            </a:extLst>
          </p:cNvPr>
          <p:cNvSpPr txBox="1"/>
          <p:nvPr/>
        </p:nvSpPr>
        <p:spPr>
          <a:xfrm>
            <a:off x="6438057" y="2150269"/>
            <a:ext cx="497214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Identifier la prise en compte de ces dimensions dans le schéma directeur.</a:t>
            </a:r>
          </a:p>
        </p:txBody>
      </p:sp>
      <p:sp>
        <p:nvSpPr>
          <p:cNvPr id="60" name="ZoneTexte 59">
            <a:extLst>
              <a:ext uri="{FF2B5EF4-FFF2-40B4-BE49-F238E27FC236}">
                <a16:creationId xmlns:a16="http://schemas.microsoft.com/office/drawing/2014/main" id="{A4707936-E5F2-4977-8F14-BAF0F6D7FDEB}"/>
              </a:ext>
            </a:extLst>
          </p:cNvPr>
          <p:cNvSpPr txBox="1"/>
          <p:nvPr/>
        </p:nvSpPr>
        <p:spPr>
          <a:xfrm>
            <a:off x="6560148" y="2793082"/>
            <a:ext cx="54966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Intégrer dans le schéma directeur / Centre(s) de distribution JOP/hors JOP capitaliser sur les sites JOP pour la logistique urbaine de demain notion d'ELP. Réversibilité des sites</a:t>
            </a:r>
          </a:p>
        </p:txBody>
      </p:sp>
      <p:sp>
        <p:nvSpPr>
          <p:cNvPr id="62" name="ZoneTexte 61">
            <a:extLst>
              <a:ext uri="{FF2B5EF4-FFF2-40B4-BE49-F238E27FC236}">
                <a16:creationId xmlns:a16="http://schemas.microsoft.com/office/drawing/2014/main" id="{D24B7AAD-CB86-490E-94B7-B327B6355C5E}"/>
              </a:ext>
            </a:extLst>
          </p:cNvPr>
          <p:cNvSpPr txBox="1"/>
          <p:nvPr/>
        </p:nvSpPr>
        <p:spPr>
          <a:xfrm>
            <a:off x="6594026" y="3883498"/>
            <a:ext cx="55217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Mettre en place des solutions logistiques déportées en s’appuyant sur le réseau fluvial (aménagement de barges fluviales permettant un stockage de stockage déporté ou quai réservé logistique en proximité des sites JOP</a:t>
            </a:r>
          </a:p>
        </p:txBody>
      </p:sp>
      <p:sp>
        <p:nvSpPr>
          <p:cNvPr id="21" name="ZoneTexte 20">
            <a:extLst>
              <a:ext uri="{FF2B5EF4-FFF2-40B4-BE49-F238E27FC236}">
                <a16:creationId xmlns:a16="http://schemas.microsoft.com/office/drawing/2014/main" id="{61D8A9E0-DD7A-42FF-A4BB-BF7DC2E81171}"/>
              </a:ext>
            </a:extLst>
          </p:cNvPr>
          <p:cNvSpPr txBox="1"/>
          <p:nvPr/>
        </p:nvSpPr>
        <p:spPr>
          <a:xfrm>
            <a:off x="229253" y="5221556"/>
            <a:ext cx="5252545"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C00000"/>
                </a:solidFill>
                <a:effectLst/>
                <a:uLnTx/>
                <a:uFillTx/>
                <a:latin typeface="Calibri" panose="020F0502020204030204"/>
                <a:ea typeface="+mn-ea"/>
                <a:cs typeface="+mn-cs"/>
              </a:rPr>
              <a:t>Développer une plate-forme d'information, d'échange et de communication, voire de collecte, de traçabilité et traitement des données sur la mobilité des marchandises pendant les JO </a:t>
            </a:r>
          </a:p>
        </p:txBody>
      </p:sp>
      <p:sp>
        <p:nvSpPr>
          <p:cNvPr id="22" name="Triangle isocèle 21">
            <a:extLst>
              <a:ext uri="{FF2B5EF4-FFF2-40B4-BE49-F238E27FC236}">
                <a16:creationId xmlns:a16="http://schemas.microsoft.com/office/drawing/2014/main" id="{E0638F22-8350-40D4-9C2F-32AEE9D32037}"/>
              </a:ext>
            </a:extLst>
          </p:cNvPr>
          <p:cNvSpPr/>
          <p:nvPr/>
        </p:nvSpPr>
        <p:spPr>
          <a:xfrm rot="5400000">
            <a:off x="171991" y="5359479"/>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ZoneTexte 67">
            <a:extLst>
              <a:ext uri="{FF2B5EF4-FFF2-40B4-BE49-F238E27FC236}">
                <a16:creationId xmlns:a16="http://schemas.microsoft.com/office/drawing/2014/main" id="{1D4F477E-D7BB-455F-BCBD-C9A480DE5B31}"/>
              </a:ext>
            </a:extLst>
          </p:cNvPr>
          <p:cNvSpPr txBox="1"/>
          <p:nvPr/>
        </p:nvSpPr>
        <p:spPr>
          <a:xfrm>
            <a:off x="136766" y="5918126"/>
            <a:ext cx="5512630"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Potentiellement outil de gouvernance mais avant tout de diffusion des données cartographiques et de la charte cette plateforme est à développer dans une logique d’amélioration de la </a:t>
            </a:r>
            <a:r>
              <a:rPr kumimoji="0" lang="fr-FR" sz="1200" i="1" u="none" strike="noStrike" kern="1200" cap="none" spc="0" normalizeH="0" baseline="0" noProof="0" dirty="0">
                <a:ln>
                  <a:noFill/>
                </a:ln>
                <a:solidFill>
                  <a:prstClr val="black"/>
                </a:solidFill>
                <a:effectLst/>
                <a:uLnTx/>
                <a:uFillTx/>
                <a:latin typeface="Calibri" panose="020F0502020204030204"/>
                <a:ea typeface="+mn-ea"/>
                <a:cs typeface="+mn-cs"/>
              </a:rPr>
              <a:t>collecte des données</a:t>
            </a: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 de partage et de pérennisation. - voir entre Logistique en OR et les travaux en-cours sur ce sujet en particulier le projet EVOLUE. </a:t>
            </a:r>
          </a:p>
        </p:txBody>
      </p:sp>
      <p:sp>
        <p:nvSpPr>
          <p:cNvPr id="38" name="Triangle isocèle 37">
            <a:extLst>
              <a:ext uri="{FF2B5EF4-FFF2-40B4-BE49-F238E27FC236}">
                <a16:creationId xmlns:a16="http://schemas.microsoft.com/office/drawing/2014/main" id="{C16A6FA4-5FCB-4899-9D58-9D9A3413F639}"/>
              </a:ext>
            </a:extLst>
          </p:cNvPr>
          <p:cNvSpPr/>
          <p:nvPr/>
        </p:nvSpPr>
        <p:spPr>
          <a:xfrm rot="10800000">
            <a:off x="1284163"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C814942F-A54E-4B06-86C7-3B1B84D20284}"/>
              </a:ext>
            </a:extLst>
          </p:cNvPr>
          <p:cNvSpPr txBox="1"/>
          <p:nvPr/>
        </p:nvSpPr>
        <p:spPr>
          <a:xfrm>
            <a:off x="11558017" y="6525684"/>
            <a:ext cx="4841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17</a:t>
            </a:r>
          </a:p>
        </p:txBody>
      </p:sp>
      <p:sp>
        <p:nvSpPr>
          <p:cNvPr id="39" name="ZoneTexte 38">
            <a:extLst>
              <a:ext uri="{FF2B5EF4-FFF2-40B4-BE49-F238E27FC236}">
                <a16:creationId xmlns:a16="http://schemas.microsoft.com/office/drawing/2014/main" id="{0E6AF4E9-3282-48F2-8492-A92E4FB0AE11}"/>
              </a:ext>
            </a:extLst>
          </p:cNvPr>
          <p:cNvSpPr txBox="1"/>
          <p:nvPr/>
        </p:nvSpPr>
        <p:spPr>
          <a:xfrm>
            <a:off x="6531705" y="785939"/>
            <a:ext cx="531238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C00000"/>
                </a:solidFill>
                <a:effectLst/>
                <a:uLnTx/>
                <a:uFillTx/>
                <a:latin typeface="Calibri" panose="020F0502020204030204"/>
                <a:ea typeface="+mn-ea"/>
                <a:cs typeface="+mn-cs"/>
              </a:rPr>
              <a:t>  Définir des avantages de circulation pour la logistique</a:t>
            </a:r>
          </a:p>
        </p:txBody>
      </p:sp>
      <p:sp>
        <p:nvSpPr>
          <p:cNvPr id="40" name="Triangle isocèle 39">
            <a:extLst>
              <a:ext uri="{FF2B5EF4-FFF2-40B4-BE49-F238E27FC236}">
                <a16:creationId xmlns:a16="http://schemas.microsoft.com/office/drawing/2014/main" id="{A53F6501-1B07-41D6-AF19-D47AF32883D5}"/>
              </a:ext>
            </a:extLst>
          </p:cNvPr>
          <p:cNvSpPr/>
          <p:nvPr/>
        </p:nvSpPr>
        <p:spPr>
          <a:xfrm rot="5400000">
            <a:off x="181516" y="4197186"/>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ZoneTexte 43">
            <a:extLst>
              <a:ext uri="{FF2B5EF4-FFF2-40B4-BE49-F238E27FC236}">
                <a16:creationId xmlns:a16="http://schemas.microsoft.com/office/drawing/2014/main" id="{53D737E5-DB93-48FA-BD71-9FEAF925261A}"/>
              </a:ext>
            </a:extLst>
          </p:cNvPr>
          <p:cNvSpPr txBox="1"/>
          <p:nvPr/>
        </p:nvSpPr>
        <p:spPr>
          <a:xfrm>
            <a:off x="247131" y="4351604"/>
            <a:ext cx="5759482"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Mise au point d'un document de référence sur les bonnes pratiques pour les différents acteurs (des JO et de l'écosystème urbain, industriel et économique - entreprises et commerces dans un sens large).  Voir attentes et préconisations du COJOP notamment méthodologiques</a:t>
            </a:r>
          </a:p>
        </p:txBody>
      </p:sp>
      <p:sp>
        <p:nvSpPr>
          <p:cNvPr id="45" name="ZoneTexte 44">
            <a:extLst>
              <a:ext uri="{FF2B5EF4-FFF2-40B4-BE49-F238E27FC236}">
                <a16:creationId xmlns:a16="http://schemas.microsoft.com/office/drawing/2014/main" id="{4591DD2E-A7CA-4413-85F4-73D9682749C1}"/>
              </a:ext>
            </a:extLst>
          </p:cNvPr>
          <p:cNvSpPr txBox="1"/>
          <p:nvPr/>
        </p:nvSpPr>
        <p:spPr>
          <a:xfrm>
            <a:off x="6390810" y="4847367"/>
            <a:ext cx="551263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Nota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La période des JOP (et la période amont) peut être également l’occasion d'améliorer les outils à disposition des autorités publiques municipales et métropolitaines sur la connaissance des flux de marchandises. Cette connaissance est aujourd'hui très imparfaite, notamment en temps réel. Les outils de contrôle des réglementations peuvent  également servir à cet effort méthodologique.</a:t>
            </a:r>
          </a:p>
        </p:txBody>
      </p:sp>
    </p:spTree>
    <p:extLst>
      <p:ext uri="{BB962C8B-B14F-4D97-AF65-F5344CB8AC3E}">
        <p14:creationId xmlns:p14="http://schemas.microsoft.com/office/powerpoint/2010/main" val="14264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22C26779-8FBF-45C8-AAB9-F95FD9EF38F9}"/>
              </a:ext>
            </a:extLst>
          </p:cNvPr>
          <p:cNvSpPr txBox="1"/>
          <p:nvPr/>
        </p:nvSpPr>
        <p:spPr>
          <a:xfrm>
            <a:off x="1947931" y="147289"/>
            <a:ext cx="2602123" cy="369332"/>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ORGANISATION DES FLUX</a:t>
            </a:r>
          </a:p>
        </p:txBody>
      </p:sp>
      <p:cxnSp>
        <p:nvCxnSpPr>
          <p:cNvPr id="100" name="Connecteur droit 99">
            <a:extLst>
              <a:ext uri="{FF2B5EF4-FFF2-40B4-BE49-F238E27FC236}">
                <a16:creationId xmlns:a16="http://schemas.microsoft.com/office/drawing/2014/main" id="{194BED94-DE73-4D0B-982F-D2CA6F14F093}"/>
              </a:ext>
            </a:extLst>
          </p:cNvPr>
          <p:cNvCxnSpPr>
            <a:cxnSpLocks/>
          </p:cNvCxnSpPr>
          <p:nvPr/>
        </p:nvCxnSpPr>
        <p:spPr>
          <a:xfrm flipV="1">
            <a:off x="156117" y="6479532"/>
            <a:ext cx="10243327" cy="3339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a16="http://schemas.microsoft.com/office/drawing/2014/main" id="{0A839B66-17F0-4AB0-968A-A2E7EE19E20B}"/>
              </a:ext>
            </a:extLst>
          </p:cNvPr>
          <p:cNvCxnSpPr>
            <a:cxnSpLocks/>
          </p:cNvCxnSpPr>
          <p:nvPr/>
        </p:nvCxnSpPr>
        <p:spPr>
          <a:xfrm>
            <a:off x="10384382" y="6476590"/>
            <a:ext cx="177217" cy="1957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A77E3D69-05B3-4674-BDF9-B2199A18FEFA}"/>
              </a:ext>
            </a:extLst>
          </p:cNvPr>
          <p:cNvCxnSpPr>
            <a:cxnSpLocks/>
          </p:cNvCxnSpPr>
          <p:nvPr/>
        </p:nvCxnSpPr>
        <p:spPr>
          <a:xfrm flipH="1">
            <a:off x="10538775" y="6476590"/>
            <a:ext cx="145916" cy="1957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99809C56-7943-42D2-B34A-3B387F0A3849}"/>
              </a:ext>
            </a:extLst>
          </p:cNvPr>
          <p:cNvCxnSpPr>
            <a:cxnSpLocks/>
          </p:cNvCxnSpPr>
          <p:nvPr/>
        </p:nvCxnSpPr>
        <p:spPr>
          <a:xfrm flipV="1">
            <a:off x="10669290" y="6479533"/>
            <a:ext cx="1190976" cy="34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riangle isocèle 35">
            <a:extLst>
              <a:ext uri="{FF2B5EF4-FFF2-40B4-BE49-F238E27FC236}">
                <a16:creationId xmlns:a16="http://schemas.microsoft.com/office/drawing/2014/main" id="{5AB389C9-586E-40AF-B8C8-70DE71FE9E99}"/>
              </a:ext>
            </a:extLst>
          </p:cNvPr>
          <p:cNvSpPr/>
          <p:nvPr/>
        </p:nvSpPr>
        <p:spPr>
          <a:xfrm rot="10800000">
            <a:off x="10344292" y="6330846"/>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riangle isocèle 37">
            <a:extLst>
              <a:ext uri="{FF2B5EF4-FFF2-40B4-BE49-F238E27FC236}">
                <a16:creationId xmlns:a16="http://schemas.microsoft.com/office/drawing/2014/main" id="{C16A6FA4-5FCB-4899-9D58-9D9A3413F639}"/>
              </a:ext>
            </a:extLst>
          </p:cNvPr>
          <p:cNvSpPr/>
          <p:nvPr/>
        </p:nvSpPr>
        <p:spPr>
          <a:xfrm rot="10800000">
            <a:off x="1266233"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BBC5BC20-3484-45FF-951E-5AE67A33C7D5}"/>
              </a:ext>
            </a:extLst>
          </p:cNvPr>
          <p:cNvSpPr txBox="1"/>
          <p:nvPr/>
        </p:nvSpPr>
        <p:spPr>
          <a:xfrm>
            <a:off x="384322" y="657769"/>
            <a:ext cx="518152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C00000"/>
                </a:solidFill>
                <a:effectLst/>
                <a:uLnTx/>
                <a:uFillTx/>
                <a:latin typeface="Calibri" panose="020F0502020204030204"/>
                <a:ea typeface="+mn-ea"/>
                <a:cs typeface="+mn-cs"/>
              </a:rPr>
              <a:t>Mise à disposition d'un outil de planification open source</a:t>
            </a:r>
          </a:p>
        </p:txBody>
      </p:sp>
      <p:sp>
        <p:nvSpPr>
          <p:cNvPr id="4" name="Triangle isocèle 3">
            <a:extLst>
              <a:ext uri="{FF2B5EF4-FFF2-40B4-BE49-F238E27FC236}">
                <a16:creationId xmlns:a16="http://schemas.microsoft.com/office/drawing/2014/main" id="{2D4415EC-8FA8-45DD-B1E8-98FAD05FE960}"/>
              </a:ext>
            </a:extLst>
          </p:cNvPr>
          <p:cNvSpPr/>
          <p:nvPr/>
        </p:nvSpPr>
        <p:spPr>
          <a:xfrm rot="5400000">
            <a:off x="270166" y="789591"/>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A8B30BFF-D950-47F3-83EF-E4AE605E58C6}"/>
              </a:ext>
            </a:extLst>
          </p:cNvPr>
          <p:cNvSpPr txBox="1"/>
          <p:nvPr/>
        </p:nvSpPr>
        <p:spPr>
          <a:xfrm>
            <a:off x="380024" y="1530491"/>
            <a:ext cx="508351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C00000"/>
                </a:solidFill>
                <a:effectLst/>
                <a:uLnTx/>
                <a:uFillTx/>
                <a:latin typeface="Calibri" panose="020F0502020204030204"/>
                <a:ea typeface="+mn-ea"/>
                <a:cs typeface="+mn-cs"/>
              </a:rPr>
              <a:t>Travailler sur l'aménagement d'horaire de livraison en horaire décalé pour la livraison des JOP et la logistique du quotidien</a:t>
            </a:r>
          </a:p>
        </p:txBody>
      </p:sp>
      <p:sp>
        <p:nvSpPr>
          <p:cNvPr id="10" name="Triangle isocèle 9">
            <a:extLst>
              <a:ext uri="{FF2B5EF4-FFF2-40B4-BE49-F238E27FC236}">
                <a16:creationId xmlns:a16="http://schemas.microsoft.com/office/drawing/2014/main" id="{D225BB3E-CDCB-4283-B9D0-131B68790363}"/>
              </a:ext>
            </a:extLst>
          </p:cNvPr>
          <p:cNvSpPr/>
          <p:nvPr/>
        </p:nvSpPr>
        <p:spPr>
          <a:xfrm rot="5400000">
            <a:off x="266367" y="1649251"/>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0B417993-8704-4BDF-976D-85636078B27E}"/>
              </a:ext>
            </a:extLst>
          </p:cNvPr>
          <p:cNvSpPr txBox="1"/>
          <p:nvPr/>
        </p:nvSpPr>
        <p:spPr>
          <a:xfrm>
            <a:off x="294964" y="3671727"/>
            <a:ext cx="544947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Etudier la mise en place d'un guide à destination des commerçants de quartiers identifiés pour les sensibiliser </a:t>
            </a:r>
            <a:r>
              <a:rPr lang="fr-FR" sz="1200" i="1" dirty="0">
                <a:solidFill>
                  <a:prstClr val="black"/>
                </a:solidFill>
                <a:latin typeface="Calibri" panose="020F0502020204030204"/>
              </a:rPr>
              <a:t>à </a:t>
            </a: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la programmation des livraisons en horaires décalés</a:t>
            </a:r>
          </a:p>
        </p:txBody>
      </p:sp>
      <p:sp>
        <p:nvSpPr>
          <p:cNvPr id="13" name="ZoneTexte 12">
            <a:extLst>
              <a:ext uri="{FF2B5EF4-FFF2-40B4-BE49-F238E27FC236}">
                <a16:creationId xmlns:a16="http://schemas.microsoft.com/office/drawing/2014/main" id="{E646F465-D9B4-422E-A04E-D84A0D2FC6C7}"/>
              </a:ext>
            </a:extLst>
          </p:cNvPr>
          <p:cNvSpPr txBox="1"/>
          <p:nvPr/>
        </p:nvSpPr>
        <p:spPr>
          <a:xfrm>
            <a:off x="391689" y="3396536"/>
            <a:ext cx="58367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C00000"/>
                </a:solidFill>
                <a:effectLst/>
                <a:uLnTx/>
                <a:uFillTx/>
                <a:latin typeface="Calibri" panose="020F0502020204030204"/>
                <a:ea typeface="+mn-ea"/>
                <a:cs typeface="+mn-cs"/>
              </a:rPr>
              <a:t>Sensibiliser les activités commerçantes à la mise en place d’horaires décalés.</a:t>
            </a:r>
          </a:p>
        </p:txBody>
      </p:sp>
      <p:sp>
        <p:nvSpPr>
          <p:cNvPr id="14" name="Triangle isocèle 13">
            <a:extLst>
              <a:ext uri="{FF2B5EF4-FFF2-40B4-BE49-F238E27FC236}">
                <a16:creationId xmlns:a16="http://schemas.microsoft.com/office/drawing/2014/main" id="{787D0F79-392A-4084-A34C-51785CB4B221}"/>
              </a:ext>
            </a:extLst>
          </p:cNvPr>
          <p:cNvSpPr/>
          <p:nvPr/>
        </p:nvSpPr>
        <p:spPr>
          <a:xfrm rot="5400000">
            <a:off x="297089" y="3545590"/>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ZoneTexte 14">
            <a:extLst>
              <a:ext uri="{FF2B5EF4-FFF2-40B4-BE49-F238E27FC236}">
                <a16:creationId xmlns:a16="http://schemas.microsoft.com/office/drawing/2014/main" id="{54138CB7-700D-4619-978A-C081FB556797}"/>
              </a:ext>
            </a:extLst>
          </p:cNvPr>
          <p:cNvSpPr txBox="1"/>
          <p:nvPr/>
        </p:nvSpPr>
        <p:spPr>
          <a:xfrm>
            <a:off x="320675" y="970132"/>
            <a:ext cx="544947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Mise à disposition gratuite d'un outil de planification de trajet en ligne permettant de définir des itinéraires adapté à la taille du véhicule selon les restrictions routières en cours.</a:t>
            </a:r>
          </a:p>
        </p:txBody>
      </p:sp>
      <p:sp>
        <p:nvSpPr>
          <p:cNvPr id="16" name="ZoneTexte 15">
            <a:extLst>
              <a:ext uri="{FF2B5EF4-FFF2-40B4-BE49-F238E27FC236}">
                <a16:creationId xmlns:a16="http://schemas.microsoft.com/office/drawing/2014/main" id="{7C7A7415-BF69-4DBD-B3E9-4C299EDE34C4}"/>
              </a:ext>
            </a:extLst>
          </p:cNvPr>
          <p:cNvSpPr txBox="1"/>
          <p:nvPr/>
        </p:nvSpPr>
        <p:spPr>
          <a:xfrm>
            <a:off x="7888901" y="2446331"/>
            <a:ext cx="38870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C00000"/>
                </a:solidFill>
                <a:effectLst/>
                <a:uLnTx/>
                <a:uFillTx/>
                <a:latin typeface="Calibri" panose="020F0502020204030204"/>
                <a:ea typeface="+mn-ea"/>
                <a:cs typeface="+mn-cs"/>
              </a:rPr>
              <a:t>Jean DAMIENS – France Supply Chain</a:t>
            </a:r>
          </a:p>
        </p:txBody>
      </p:sp>
      <p:sp>
        <p:nvSpPr>
          <p:cNvPr id="17" name="ZoneTexte 16">
            <a:extLst>
              <a:ext uri="{FF2B5EF4-FFF2-40B4-BE49-F238E27FC236}">
                <a16:creationId xmlns:a16="http://schemas.microsoft.com/office/drawing/2014/main" id="{332F27BF-1DAD-4184-B7B0-276C9786916D}"/>
              </a:ext>
            </a:extLst>
          </p:cNvPr>
          <p:cNvSpPr txBox="1"/>
          <p:nvPr/>
        </p:nvSpPr>
        <p:spPr>
          <a:xfrm>
            <a:off x="6228389" y="918923"/>
            <a:ext cx="7955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0" normalizeH="0" baseline="0" noProof="0" dirty="0">
                <a:ln>
                  <a:noFill/>
                </a:ln>
                <a:solidFill>
                  <a:srgbClr val="C00000"/>
                </a:solidFill>
                <a:effectLst/>
                <a:uLnTx/>
                <a:uFillTx/>
                <a:latin typeface="AnticFont" pitchFamily="2" charset="0"/>
                <a:ea typeface="+mn-ea"/>
                <a:cs typeface="+mn-cs"/>
              </a:rPr>
              <a:t>"</a:t>
            </a:r>
            <a:endParaRPr kumimoji="0" lang="fr-FR" sz="4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9" name="ZoneTexte 18">
            <a:extLst>
              <a:ext uri="{FF2B5EF4-FFF2-40B4-BE49-F238E27FC236}">
                <a16:creationId xmlns:a16="http://schemas.microsoft.com/office/drawing/2014/main" id="{D61D461D-F3F6-46D8-B499-32A10652396F}"/>
              </a:ext>
            </a:extLst>
          </p:cNvPr>
          <p:cNvSpPr txBox="1"/>
          <p:nvPr/>
        </p:nvSpPr>
        <p:spPr>
          <a:xfrm rot="10800000" flipH="1">
            <a:off x="11147468" y="1495905"/>
            <a:ext cx="7955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0" normalizeH="0" baseline="0" noProof="0" dirty="0">
                <a:ln>
                  <a:noFill/>
                </a:ln>
                <a:solidFill>
                  <a:srgbClr val="C00000"/>
                </a:solidFill>
                <a:effectLst/>
                <a:uLnTx/>
                <a:uFillTx/>
                <a:latin typeface="AnticFont" pitchFamily="2" charset="0"/>
                <a:ea typeface="+mn-ea"/>
                <a:cs typeface="+mn-cs"/>
              </a:rPr>
              <a:t>"</a:t>
            </a:r>
            <a:endParaRPr kumimoji="0" lang="fr-FR" sz="4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0" name="ZoneTexte 19">
            <a:extLst>
              <a:ext uri="{FF2B5EF4-FFF2-40B4-BE49-F238E27FC236}">
                <a16:creationId xmlns:a16="http://schemas.microsoft.com/office/drawing/2014/main" id="{7F609690-B62D-48CE-8D08-E060F66C50EA}"/>
              </a:ext>
            </a:extLst>
          </p:cNvPr>
          <p:cNvSpPr txBox="1"/>
          <p:nvPr/>
        </p:nvSpPr>
        <p:spPr>
          <a:xfrm>
            <a:off x="6278295" y="3368708"/>
            <a:ext cx="7955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0" normalizeH="0" baseline="0" noProof="0" dirty="0">
                <a:ln>
                  <a:noFill/>
                </a:ln>
                <a:solidFill>
                  <a:srgbClr val="C00000"/>
                </a:solidFill>
                <a:effectLst/>
                <a:uLnTx/>
                <a:uFillTx/>
                <a:latin typeface="AnticFont" pitchFamily="2" charset="0"/>
                <a:ea typeface="+mn-ea"/>
                <a:cs typeface="+mn-cs"/>
              </a:rPr>
              <a:t>"</a:t>
            </a:r>
            <a:endParaRPr kumimoji="0" lang="fr-FR" sz="4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3" name="ZoneTexte 22">
            <a:extLst>
              <a:ext uri="{FF2B5EF4-FFF2-40B4-BE49-F238E27FC236}">
                <a16:creationId xmlns:a16="http://schemas.microsoft.com/office/drawing/2014/main" id="{0B5600D5-E6A4-4198-A5EA-7F5BA25A97CD}"/>
              </a:ext>
            </a:extLst>
          </p:cNvPr>
          <p:cNvSpPr txBox="1"/>
          <p:nvPr/>
        </p:nvSpPr>
        <p:spPr>
          <a:xfrm rot="10800000" flipH="1">
            <a:off x="11206242" y="4565973"/>
            <a:ext cx="7955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0" normalizeH="0" baseline="0" noProof="0" dirty="0">
                <a:ln>
                  <a:noFill/>
                </a:ln>
                <a:solidFill>
                  <a:srgbClr val="C00000"/>
                </a:solidFill>
                <a:effectLst/>
                <a:uLnTx/>
                <a:uFillTx/>
                <a:latin typeface="AnticFont" pitchFamily="2" charset="0"/>
                <a:ea typeface="+mn-ea"/>
                <a:cs typeface="+mn-cs"/>
              </a:rPr>
              <a:t>"</a:t>
            </a:r>
            <a:endParaRPr kumimoji="0" lang="fr-FR" sz="4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6" name="ZoneTexte 25">
            <a:extLst>
              <a:ext uri="{FF2B5EF4-FFF2-40B4-BE49-F238E27FC236}">
                <a16:creationId xmlns:a16="http://schemas.microsoft.com/office/drawing/2014/main" id="{EC7188F6-2A2B-4C52-A51B-48AD59FF5A18}"/>
              </a:ext>
            </a:extLst>
          </p:cNvPr>
          <p:cNvSpPr txBox="1"/>
          <p:nvPr/>
        </p:nvSpPr>
        <p:spPr>
          <a:xfrm>
            <a:off x="8622259" y="5751233"/>
            <a:ext cx="26665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C00000"/>
                </a:solidFill>
                <a:effectLst/>
                <a:uLnTx/>
                <a:uFillTx/>
                <a:latin typeface="Calibri" panose="020F0502020204030204"/>
                <a:ea typeface="+mn-ea"/>
                <a:cs typeface="+mn-cs"/>
              </a:rPr>
              <a:t>Jérôme DOUY – Union TLF</a:t>
            </a:r>
          </a:p>
        </p:txBody>
      </p:sp>
      <p:cxnSp>
        <p:nvCxnSpPr>
          <p:cNvPr id="78" name="Connecteur droit 77">
            <a:extLst>
              <a:ext uri="{FF2B5EF4-FFF2-40B4-BE49-F238E27FC236}">
                <a16:creationId xmlns:a16="http://schemas.microsoft.com/office/drawing/2014/main" id="{14A100E5-B1E3-4789-A1B8-B9264F358313}"/>
              </a:ext>
            </a:extLst>
          </p:cNvPr>
          <p:cNvCxnSpPr>
            <a:cxnSpLocks/>
          </p:cNvCxnSpPr>
          <p:nvPr/>
        </p:nvCxnSpPr>
        <p:spPr>
          <a:xfrm>
            <a:off x="7073823" y="2191638"/>
            <a:ext cx="2311208" cy="1152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91042A32-ADFA-4BDF-B39B-4C719ED02F77}"/>
              </a:ext>
            </a:extLst>
          </p:cNvPr>
          <p:cNvCxnSpPr>
            <a:cxnSpLocks/>
          </p:cNvCxnSpPr>
          <p:nvPr/>
        </p:nvCxnSpPr>
        <p:spPr>
          <a:xfrm>
            <a:off x="9369969" y="2200219"/>
            <a:ext cx="177217" cy="1957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FD2980CE-C7BE-4884-9BAB-BB86E95C7594}"/>
              </a:ext>
            </a:extLst>
          </p:cNvPr>
          <p:cNvCxnSpPr>
            <a:cxnSpLocks/>
          </p:cNvCxnSpPr>
          <p:nvPr/>
        </p:nvCxnSpPr>
        <p:spPr>
          <a:xfrm flipH="1">
            <a:off x="9524362" y="2200219"/>
            <a:ext cx="145916" cy="1957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39603205-C348-4348-A4B2-CAC3C98E802C}"/>
              </a:ext>
            </a:extLst>
          </p:cNvPr>
          <p:cNvCxnSpPr>
            <a:cxnSpLocks/>
          </p:cNvCxnSpPr>
          <p:nvPr/>
        </p:nvCxnSpPr>
        <p:spPr>
          <a:xfrm flipV="1">
            <a:off x="9654877" y="2203162"/>
            <a:ext cx="1190976" cy="34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856B5F68-B48D-46AB-8D67-4218D7021A4F}"/>
              </a:ext>
            </a:extLst>
          </p:cNvPr>
          <p:cNvCxnSpPr>
            <a:cxnSpLocks/>
          </p:cNvCxnSpPr>
          <p:nvPr/>
        </p:nvCxnSpPr>
        <p:spPr>
          <a:xfrm>
            <a:off x="7359070" y="5456090"/>
            <a:ext cx="2311208" cy="1152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F45368F9-0C10-43B0-BBEB-2115DAE06A2D}"/>
              </a:ext>
            </a:extLst>
          </p:cNvPr>
          <p:cNvCxnSpPr>
            <a:cxnSpLocks/>
          </p:cNvCxnSpPr>
          <p:nvPr/>
        </p:nvCxnSpPr>
        <p:spPr>
          <a:xfrm>
            <a:off x="9655216" y="5464671"/>
            <a:ext cx="177217" cy="1957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E976A7E5-8C8F-478A-9C38-F3EAE6FC66FB}"/>
              </a:ext>
            </a:extLst>
          </p:cNvPr>
          <p:cNvCxnSpPr>
            <a:cxnSpLocks/>
          </p:cNvCxnSpPr>
          <p:nvPr/>
        </p:nvCxnSpPr>
        <p:spPr>
          <a:xfrm flipH="1">
            <a:off x="9809609" y="5464671"/>
            <a:ext cx="145916" cy="1957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68EE8DFF-816B-4C76-B2F9-F0DE13717032}"/>
              </a:ext>
            </a:extLst>
          </p:cNvPr>
          <p:cNvCxnSpPr>
            <a:cxnSpLocks/>
          </p:cNvCxnSpPr>
          <p:nvPr/>
        </p:nvCxnSpPr>
        <p:spPr>
          <a:xfrm flipV="1">
            <a:off x="9940124" y="5467614"/>
            <a:ext cx="1190976" cy="34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A3C1242C-5306-4086-AE34-811A10D9D47E}"/>
              </a:ext>
            </a:extLst>
          </p:cNvPr>
          <p:cNvSpPr txBox="1"/>
          <p:nvPr/>
        </p:nvSpPr>
        <p:spPr>
          <a:xfrm>
            <a:off x="254958" y="2002499"/>
            <a:ext cx="5529487"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livraisons en « horaires décalés », on entend en dehors des horaires d’ouverture des commerces à la clientèle, soit en début de matinée (entre 22h et 7h), soit en fin de journée (19h-22h) voire la nuit, sous conditions (hors 2-4h, « nuit noire », qui demeure proscrite). Aujourd'hui cette pratique est encore sous utilisée. Influencer les facteurs qui déterminent la planification des heures de livraison et de comprendre le processus sous-jacent aux accords entre les parties concernées. Le développement des livraisons de nuit implique un processus d’engagement solide des parties prenantes.</a:t>
            </a:r>
          </a:p>
        </p:txBody>
      </p:sp>
      <p:sp>
        <p:nvSpPr>
          <p:cNvPr id="24" name="ZoneTexte 23">
            <a:extLst>
              <a:ext uri="{FF2B5EF4-FFF2-40B4-BE49-F238E27FC236}">
                <a16:creationId xmlns:a16="http://schemas.microsoft.com/office/drawing/2014/main" id="{5D71CC79-47B6-4511-A504-614AF84D4528}"/>
              </a:ext>
            </a:extLst>
          </p:cNvPr>
          <p:cNvSpPr txBox="1"/>
          <p:nvPr/>
        </p:nvSpPr>
        <p:spPr>
          <a:xfrm>
            <a:off x="6676059" y="3557947"/>
            <a:ext cx="4961057"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srgbClr val="C00000"/>
                </a:solidFill>
                <a:effectLst/>
                <a:uLnTx/>
                <a:uFillTx/>
                <a:latin typeface="Calibri" panose="020F0502020204030204"/>
                <a:ea typeface="+mn-ea"/>
                <a:cs typeface="+mn-cs"/>
              </a:rPr>
              <a:t>L’optimisation des flux logistiques est un des critères clés du fonctionnement des logisticiens. Pour autant les  Jeux vont générer des nouvelles  conditions d’exploitation encore plus complexes. Pour maintenir leur efficacité logistique elles devront se préparer et avoir accès le plus tôt possible à l’ensemble des données leur permettant de construire des plans de transport adaptés.</a:t>
            </a:r>
          </a:p>
        </p:txBody>
      </p:sp>
      <p:sp>
        <p:nvSpPr>
          <p:cNvPr id="25" name="ZoneTexte 24">
            <a:extLst>
              <a:ext uri="{FF2B5EF4-FFF2-40B4-BE49-F238E27FC236}">
                <a16:creationId xmlns:a16="http://schemas.microsoft.com/office/drawing/2014/main" id="{C01DB9B6-0C7A-4B04-A117-32E09EEADA41}"/>
              </a:ext>
            </a:extLst>
          </p:cNvPr>
          <p:cNvSpPr txBox="1"/>
          <p:nvPr/>
        </p:nvSpPr>
        <p:spPr>
          <a:xfrm>
            <a:off x="11558017" y="6525684"/>
            <a:ext cx="4841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18</a:t>
            </a:r>
          </a:p>
        </p:txBody>
      </p:sp>
      <p:sp>
        <p:nvSpPr>
          <p:cNvPr id="46" name="ZoneTexte 45">
            <a:extLst>
              <a:ext uri="{FF2B5EF4-FFF2-40B4-BE49-F238E27FC236}">
                <a16:creationId xmlns:a16="http://schemas.microsoft.com/office/drawing/2014/main" id="{86BB0E60-12E9-414D-A7A7-B531CAC264DF}"/>
              </a:ext>
            </a:extLst>
          </p:cNvPr>
          <p:cNvSpPr txBox="1"/>
          <p:nvPr/>
        </p:nvSpPr>
        <p:spPr>
          <a:xfrm>
            <a:off x="6661353" y="1010146"/>
            <a:ext cx="484868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mn-cs"/>
              </a:rPr>
              <a:t>La collaboration de tous les acteurs économiques et publics au projet Logistique en Or est une véritable opportunité pour la mise en œuvre de bonnes pratiques pérennes pour la logistique urbaine de demain.</a:t>
            </a:r>
            <a:endParaRPr kumimoji="0" lang="fr-FR" sz="16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39" name="ZoneTexte 38">
            <a:extLst>
              <a:ext uri="{FF2B5EF4-FFF2-40B4-BE49-F238E27FC236}">
                <a16:creationId xmlns:a16="http://schemas.microsoft.com/office/drawing/2014/main" id="{12447CEA-D5D1-47D4-9231-F17010F166BD}"/>
              </a:ext>
            </a:extLst>
          </p:cNvPr>
          <p:cNvSpPr txBox="1"/>
          <p:nvPr/>
        </p:nvSpPr>
        <p:spPr>
          <a:xfrm>
            <a:off x="440658" y="4209340"/>
            <a:ext cx="5089692" cy="523220"/>
          </a:xfrm>
          <a:prstGeom prst="rect">
            <a:avLst/>
          </a:prstGeom>
          <a:noFill/>
        </p:spPr>
        <p:txBody>
          <a:bodyPr wrap="square">
            <a:spAutoFit/>
          </a:bodyPr>
          <a:lstStyle/>
          <a:p>
            <a:r>
              <a:rPr lang="fr-FR" sz="1400" b="1" dirty="0">
                <a:solidFill>
                  <a:srgbClr val="C00000"/>
                </a:solidFill>
              </a:rPr>
              <a:t>Améliorer les interfaces transporteurs gestionnaires de chantiers (temps d'attente)</a:t>
            </a:r>
          </a:p>
        </p:txBody>
      </p:sp>
      <p:sp>
        <p:nvSpPr>
          <p:cNvPr id="40" name="ZoneTexte 39">
            <a:extLst>
              <a:ext uri="{FF2B5EF4-FFF2-40B4-BE49-F238E27FC236}">
                <a16:creationId xmlns:a16="http://schemas.microsoft.com/office/drawing/2014/main" id="{99E324A4-6C7B-45C2-AD63-8269E5EC0ECC}"/>
              </a:ext>
            </a:extLst>
          </p:cNvPr>
          <p:cNvSpPr txBox="1"/>
          <p:nvPr/>
        </p:nvSpPr>
        <p:spPr>
          <a:xfrm>
            <a:off x="294964" y="4735570"/>
            <a:ext cx="5666260" cy="1200329"/>
          </a:xfrm>
          <a:prstGeom prst="rect">
            <a:avLst/>
          </a:prstGeom>
          <a:noFill/>
        </p:spPr>
        <p:txBody>
          <a:bodyPr wrap="square">
            <a:spAutoFit/>
          </a:bodyPr>
          <a:lstStyle/>
          <a:p>
            <a:pPr algn="just"/>
            <a:r>
              <a:rPr lang="fr-FR" sz="1200" i="1" dirty="0"/>
              <a:t>Favoriser la mise en place d’une régulation des flux de camions dans le cadre des chantiers dans une même zone géographique ex : Gare Lyon Part-Dieu pour améliorer la mobilité (livraison efficace, réduire les nuisances pour les riverains concernés).  Lister les interfaces : plateformes de réservation centralisée et ergonomique, optimisation des quais de livraisons et moyens de manutention, itinéraires dédiés et bis, limitation des stationnements, logiciels de planification et de gestion des flux...)</a:t>
            </a:r>
          </a:p>
        </p:txBody>
      </p:sp>
      <p:sp>
        <p:nvSpPr>
          <p:cNvPr id="41" name="Triangle isocèle 40">
            <a:extLst>
              <a:ext uri="{FF2B5EF4-FFF2-40B4-BE49-F238E27FC236}">
                <a16:creationId xmlns:a16="http://schemas.microsoft.com/office/drawing/2014/main" id="{28CEC7F7-706C-497F-A7A6-9869B5795756}"/>
              </a:ext>
            </a:extLst>
          </p:cNvPr>
          <p:cNvSpPr/>
          <p:nvPr/>
        </p:nvSpPr>
        <p:spPr>
          <a:xfrm rot="5400000">
            <a:off x="318132" y="4333011"/>
            <a:ext cx="141714" cy="845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Tree>
    <p:extLst>
      <p:ext uri="{BB962C8B-B14F-4D97-AF65-F5344CB8AC3E}">
        <p14:creationId xmlns:p14="http://schemas.microsoft.com/office/powerpoint/2010/main" val="174657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8CA7AEB6-CFD7-49C0-95D4-4F39D02F213C}"/>
              </a:ext>
            </a:extLst>
          </p:cNvPr>
          <p:cNvPicPr>
            <a:picLocks noChangeAspect="1"/>
          </p:cNvPicPr>
          <p:nvPr/>
        </p:nvPicPr>
        <p:blipFill>
          <a:blip r:embed="rId2"/>
          <a:stretch>
            <a:fillRect/>
          </a:stretch>
        </p:blipFill>
        <p:spPr>
          <a:xfrm>
            <a:off x="3092756" y="845812"/>
            <a:ext cx="896190" cy="615749"/>
          </a:xfrm>
          <a:prstGeom prst="rect">
            <a:avLst/>
          </a:prstGeom>
        </p:spPr>
      </p:pic>
      <p:sp>
        <p:nvSpPr>
          <p:cNvPr id="4" name="ZoneTexte 3">
            <a:extLst>
              <a:ext uri="{FF2B5EF4-FFF2-40B4-BE49-F238E27FC236}">
                <a16:creationId xmlns:a16="http://schemas.microsoft.com/office/drawing/2014/main" id="{41181DF4-5250-43F5-B32B-758E340234BC}"/>
              </a:ext>
            </a:extLst>
          </p:cNvPr>
          <p:cNvSpPr txBox="1"/>
          <p:nvPr/>
        </p:nvSpPr>
        <p:spPr>
          <a:xfrm>
            <a:off x="1947931" y="147289"/>
            <a:ext cx="1929125" cy="369332"/>
          </a:xfrm>
          <a:prstGeom prst="rect">
            <a:avLst/>
          </a:prstGeom>
          <a:solidFill>
            <a:srgbClr val="00B050"/>
          </a:solidFill>
        </p:spPr>
        <p:txBody>
          <a:bodyPr wrap="square" rtlCol="0">
            <a:spAutoFit/>
          </a:bodyPr>
          <a:lstStyle/>
          <a:p>
            <a:r>
              <a:rPr lang="fr-FR" b="1" dirty="0">
                <a:solidFill>
                  <a:schemeClr val="bg1"/>
                </a:solidFill>
              </a:rPr>
              <a:t>ENVIRONNEMENT</a:t>
            </a:r>
          </a:p>
        </p:txBody>
      </p:sp>
      <p:sp>
        <p:nvSpPr>
          <p:cNvPr id="11" name="ZoneTexte 10">
            <a:extLst>
              <a:ext uri="{FF2B5EF4-FFF2-40B4-BE49-F238E27FC236}">
                <a16:creationId xmlns:a16="http://schemas.microsoft.com/office/drawing/2014/main" id="{168368D0-2311-43CA-A403-BAB3BD6F26D6}"/>
              </a:ext>
            </a:extLst>
          </p:cNvPr>
          <p:cNvSpPr txBox="1"/>
          <p:nvPr/>
        </p:nvSpPr>
        <p:spPr>
          <a:xfrm>
            <a:off x="541072" y="1680021"/>
            <a:ext cx="5242559" cy="671915"/>
          </a:xfrm>
          <a:prstGeom prst="rect">
            <a:avLst/>
          </a:prstGeom>
          <a:noFill/>
        </p:spPr>
        <p:txBody>
          <a:bodyPr wrap="square">
            <a:spAutoFit/>
          </a:bodyPr>
          <a:lstStyle/>
          <a:p>
            <a:pPr>
              <a:lnSpc>
                <a:spcPct val="107000"/>
              </a:lnSpc>
              <a:spcAft>
                <a:spcPts val="800"/>
              </a:spcAft>
            </a:pPr>
            <a:r>
              <a:rPr lang="fr-FR" sz="1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Comment et à quelle hauteur favoriser des Jeux Olympiques verts ? »</a:t>
            </a:r>
            <a:endParaRPr lang="fr-FR"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Connecteur droit 11">
            <a:extLst>
              <a:ext uri="{FF2B5EF4-FFF2-40B4-BE49-F238E27FC236}">
                <a16:creationId xmlns:a16="http://schemas.microsoft.com/office/drawing/2014/main" id="{64738C80-3D2A-471B-BCFB-F0B28A248519}"/>
              </a:ext>
            </a:extLst>
          </p:cNvPr>
          <p:cNvCxnSpPr>
            <a:cxnSpLocks/>
          </p:cNvCxnSpPr>
          <p:nvPr/>
        </p:nvCxnSpPr>
        <p:spPr>
          <a:xfrm>
            <a:off x="622351" y="2355556"/>
            <a:ext cx="329964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40C839F4-8975-46F6-A52D-55CC7F4D8FF5}"/>
              </a:ext>
            </a:extLst>
          </p:cNvPr>
          <p:cNvCxnSpPr>
            <a:cxnSpLocks/>
          </p:cNvCxnSpPr>
          <p:nvPr/>
        </p:nvCxnSpPr>
        <p:spPr>
          <a:xfrm>
            <a:off x="3906938" y="2352614"/>
            <a:ext cx="177217" cy="1957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27D99EA1-BD79-451C-8659-CA9B8E254354}"/>
              </a:ext>
            </a:extLst>
          </p:cNvPr>
          <p:cNvCxnSpPr>
            <a:cxnSpLocks/>
          </p:cNvCxnSpPr>
          <p:nvPr/>
        </p:nvCxnSpPr>
        <p:spPr>
          <a:xfrm flipH="1">
            <a:off x="4061331" y="2352614"/>
            <a:ext cx="145916" cy="1957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C6046258-FFE5-4E0F-B658-C9D23706DA65}"/>
              </a:ext>
            </a:extLst>
          </p:cNvPr>
          <p:cNvCxnSpPr>
            <a:cxnSpLocks/>
          </p:cNvCxnSpPr>
          <p:nvPr/>
        </p:nvCxnSpPr>
        <p:spPr>
          <a:xfrm flipV="1">
            <a:off x="4191846" y="2355557"/>
            <a:ext cx="1190976" cy="346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5DFA4EE3-1294-4E34-9621-86497A53513C}"/>
              </a:ext>
            </a:extLst>
          </p:cNvPr>
          <p:cNvSpPr txBox="1"/>
          <p:nvPr/>
        </p:nvSpPr>
        <p:spPr>
          <a:xfrm>
            <a:off x="243841" y="3078061"/>
            <a:ext cx="5282818" cy="2631490"/>
          </a:xfrm>
          <a:prstGeom prst="rect">
            <a:avLst/>
          </a:prstGeom>
          <a:noFill/>
        </p:spPr>
        <p:txBody>
          <a:bodyPr wrap="square">
            <a:spAutoFit/>
          </a:bodyPr>
          <a:lstStyle/>
          <a:p>
            <a:pPr algn="just"/>
            <a:r>
              <a:rPr lang="fr-FR" sz="1500" dirty="0"/>
              <a:t>L'empreinte carbone des Jeux olympiques 2024 sera réduite de 55 % par rapport aux JOP 2012 de Londres. Cette perspective d’engagement environnemental des organisateurs du COJOP vient également structurer l’ambition Française et Européenne de neutralité carbone du transport à l’horizon 2050.</a:t>
            </a:r>
          </a:p>
          <a:p>
            <a:pPr algn="just"/>
            <a:r>
              <a:rPr lang="fr-FR" sz="1500" dirty="0"/>
              <a:t>C’est également une orientation que le secteur a souhaité mettre en place en s’engageant dans le rythme d’une transition énergétique des véhicules de transport de marchandises.</a:t>
            </a:r>
          </a:p>
          <a:p>
            <a:pPr algn="just"/>
            <a:r>
              <a:rPr lang="fr-FR" sz="1500" dirty="0"/>
              <a:t>L’évènement sportif de 2024 est donc l’occasion de créer des synergies et d’établir un plan d’engagements des acteurs vers une transition énergétique large et adaptée pour le secteur.</a:t>
            </a:r>
          </a:p>
        </p:txBody>
      </p:sp>
      <p:sp>
        <p:nvSpPr>
          <p:cNvPr id="23" name="Rectangle : coins arrondis 22">
            <a:extLst>
              <a:ext uri="{FF2B5EF4-FFF2-40B4-BE49-F238E27FC236}">
                <a16:creationId xmlns:a16="http://schemas.microsoft.com/office/drawing/2014/main" id="{4CA7DCF5-4970-464E-8A06-B88C75A0311E}"/>
              </a:ext>
            </a:extLst>
          </p:cNvPr>
          <p:cNvSpPr/>
          <p:nvPr/>
        </p:nvSpPr>
        <p:spPr>
          <a:xfrm>
            <a:off x="169334" y="2944229"/>
            <a:ext cx="5481588" cy="284748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5FFC2249-112B-468A-BD78-70B2FC4201DD}"/>
              </a:ext>
            </a:extLst>
          </p:cNvPr>
          <p:cNvSpPr txBox="1"/>
          <p:nvPr/>
        </p:nvSpPr>
        <p:spPr>
          <a:xfrm>
            <a:off x="6096000" y="725914"/>
            <a:ext cx="3133060" cy="738664"/>
          </a:xfrm>
          <a:prstGeom prst="rect">
            <a:avLst/>
          </a:prstGeom>
          <a:noFill/>
        </p:spPr>
        <p:txBody>
          <a:bodyPr wrap="square">
            <a:spAutoFit/>
          </a:bodyPr>
          <a:lstStyle/>
          <a:p>
            <a:r>
              <a:rPr lang="fr-FR" sz="1400" dirty="0"/>
              <a:t>Favoriser la mise en place de facilités financières d’acquisition de véhicule énergies alternatifs</a:t>
            </a:r>
          </a:p>
        </p:txBody>
      </p:sp>
      <p:sp>
        <p:nvSpPr>
          <p:cNvPr id="27" name="ZoneTexte 26">
            <a:extLst>
              <a:ext uri="{FF2B5EF4-FFF2-40B4-BE49-F238E27FC236}">
                <a16:creationId xmlns:a16="http://schemas.microsoft.com/office/drawing/2014/main" id="{4877C2FD-CC12-4E9F-8E0E-514D2DD24AD5}"/>
              </a:ext>
            </a:extLst>
          </p:cNvPr>
          <p:cNvSpPr txBox="1"/>
          <p:nvPr/>
        </p:nvSpPr>
        <p:spPr>
          <a:xfrm>
            <a:off x="6096000" y="1722362"/>
            <a:ext cx="3004360" cy="954107"/>
          </a:xfrm>
          <a:prstGeom prst="rect">
            <a:avLst/>
          </a:prstGeom>
          <a:noFill/>
        </p:spPr>
        <p:txBody>
          <a:bodyPr wrap="square">
            <a:spAutoFit/>
          </a:bodyPr>
          <a:lstStyle/>
          <a:p>
            <a:r>
              <a:rPr lang="fr-FR" sz="1400" dirty="0"/>
              <a:t>Participer à l’émergence des stations à énergies alternatives et la transition énergétique des véhicules des transporteurs</a:t>
            </a:r>
          </a:p>
        </p:txBody>
      </p:sp>
      <p:sp>
        <p:nvSpPr>
          <p:cNvPr id="29" name="ZoneTexte 28">
            <a:extLst>
              <a:ext uri="{FF2B5EF4-FFF2-40B4-BE49-F238E27FC236}">
                <a16:creationId xmlns:a16="http://schemas.microsoft.com/office/drawing/2014/main" id="{7CDBC331-C0C0-40E0-B45E-BF37281100B2}"/>
              </a:ext>
            </a:extLst>
          </p:cNvPr>
          <p:cNvSpPr txBox="1"/>
          <p:nvPr/>
        </p:nvSpPr>
        <p:spPr>
          <a:xfrm>
            <a:off x="6111668" y="3569684"/>
            <a:ext cx="3004361" cy="738664"/>
          </a:xfrm>
          <a:prstGeom prst="rect">
            <a:avLst/>
          </a:prstGeom>
          <a:noFill/>
        </p:spPr>
        <p:txBody>
          <a:bodyPr wrap="square">
            <a:spAutoFit/>
          </a:bodyPr>
          <a:lstStyle/>
          <a:p>
            <a:r>
              <a:rPr lang="fr-FR" sz="1400" dirty="0"/>
              <a:t>Influencer les constructeurs pour suivre le planning de transition du parc de véhicules.</a:t>
            </a:r>
          </a:p>
        </p:txBody>
      </p:sp>
      <p:sp>
        <p:nvSpPr>
          <p:cNvPr id="31" name="ZoneTexte 30">
            <a:extLst>
              <a:ext uri="{FF2B5EF4-FFF2-40B4-BE49-F238E27FC236}">
                <a16:creationId xmlns:a16="http://schemas.microsoft.com/office/drawing/2014/main" id="{3938D047-37F4-48F5-A200-6009623F2DFD}"/>
              </a:ext>
            </a:extLst>
          </p:cNvPr>
          <p:cNvSpPr txBox="1"/>
          <p:nvPr/>
        </p:nvSpPr>
        <p:spPr>
          <a:xfrm>
            <a:off x="6096000" y="2712896"/>
            <a:ext cx="3042683" cy="738664"/>
          </a:xfrm>
          <a:prstGeom prst="rect">
            <a:avLst/>
          </a:prstGeom>
          <a:noFill/>
        </p:spPr>
        <p:txBody>
          <a:bodyPr wrap="square">
            <a:spAutoFit/>
          </a:bodyPr>
          <a:lstStyle/>
          <a:p>
            <a:r>
              <a:rPr lang="fr-FR" sz="1400" dirty="0"/>
              <a:t>Développer un guichet unique des aides à l’acquisition des véhicules à énergies alternatives</a:t>
            </a:r>
          </a:p>
        </p:txBody>
      </p:sp>
      <p:sp>
        <p:nvSpPr>
          <p:cNvPr id="33" name="ZoneTexte 32">
            <a:extLst>
              <a:ext uri="{FF2B5EF4-FFF2-40B4-BE49-F238E27FC236}">
                <a16:creationId xmlns:a16="http://schemas.microsoft.com/office/drawing/2014/main" id="{A39EDC21-A14E-4478-89D5-189D69CC8697}"/>
              </a:ext>
            </a:extLst>
          </p:cNvPr>
          <p:cNvSpPr txBox="1"/>
          <p:nvPr/>
        </p:nvSpPr>
        <p:spPr>
          <a:xfrm>
            <a:off x="9656216" y="2498718"/>
            <a:ext cx="2580725" cy="954107"/>
          </a:xfrm>
          <a:prstGeom prst="rect">
            <a:avLst/>
          </a:prstGeom>
          <a:noFill/>
        </p:spPr>
        <p:txBody>
          <a:bodyPr wrap="square">
            <a:spAutoFit/>
          </a:bodyPr>
          <a:lstStyle/>
          <a:p>
            <a:r>
              <a:rPr lang="fr-FR" sz="1400" dirty="0"/>
              <a:t>Développer des outils pédagogiques et de décisions d’investissement vers les énergies alternatives</a:t>
            </a:r>
          </a:p>
        </p:txBody>
      </p:sp>
      <p:sp>
        <p:nvSpPr>
          <p:cNvPr id="35" name="ZoneTexte 34">
            <a:extLst>
              <a:ext uri="{FF2B5EF4-FFF2-40B4-BE49-F238E27FC236}">
                <a16:creationId xmlns:a16="http://schemas.microsoft.com/office/drawing/2014/main" id="{6C4FA793-3C15-4FDC-8452-7B70C41AAA7A}"/>
              </a:ext>
            </a:extLst>
          </p:cNvPr>
          <p:cNvSpPr txBox="1"/>
          <p:nvPr/>
        </p:nvSpPr>
        <p:spPr>
          <a:xfrm>
            <a:off x="6102600" y="5480457"/>
            <a:ext cx="3042683" cy="523220"/>
          </a:xfrm>
          <a:prstGeom prst="rect">
            <a:avLst/>
          </a:prstGeom>
          <a:noFill/>
        </p:spPr>
        <p:txBody>
          <a:bodyPr wrap="square">
            <a:spAutoFit/>
          </a:bodyPr>
          <a:lstStyle/>
          <a:p>
            <a:r>
              <a:rPr lang="fr-FR" sz="1400" dirty="0"/>
              <a:t>Intégrer le Programme EVE aux stratégies logistiques des JOP</a:t>
            </a:r>
          </a:p>
        </p:txBody>
      </p:sp>
      <p:sp>
        <p:nvSpPr>
          <p:cNvPr id="39" name="ZoneTexte 38">
            <a:extLst>
              <a:ext uri="{FF2B5EF4-FFF2-40B4-BE49-F238E27FC236}">
                <a16:creationId xmlns:a16="http://schemas.microsoft.com/office/drawing/2014/main" id="{4351779A-DDD3-4580-A272-ED6627B570C8}"/>
              </a:ext>
            </a:extLst>
          </p:cNvPr>
          <p:cNvSpPr txBox="1"/>
          <p:nvPr/>
        </p:nvSpPr>
        <p:spPr>
          <a:xfrm>
            <a:off x="9628147" y="3557465"/>
            <a:ext cx="2369426" cy="738664"/>
          </a:xfrm>
          <a:prstGeom prst="rect">
            <a:avLst/>
          </a:prstGeom>
          <a:noFill/>
        </p:spPr>
        <p:txBody>
          <a:bodyPr wrap="square">
            <a:spAutoFit/>
          </a:bodyPr>
          <a:lstStyle/>
          <a:p>
            <a:r>
              <a:rPr lang="fr-FR" sz="1400" dirty="0"/>
              <a:t>Développer les solutions partagées de véhicules à énergies alternatives.</a:t>
            </a:r>
          </a:p>
        </p:txBody>
      </p:sp>
      <p:cxnSp>
        <p:nvCxnSpPr>
          <p:cNvPr id="40" name="Connecteur droit 39">
            <a:extLst>
              <a:ext uri="{FF2B5EF4-FFF2-40B4-BE49-F238E27FC236}">
                <a16:creationId xmlns:a16="http://schemas.microsoft.com/office/drawing/2014/main" id="{FBDF01CB-FD0F-4152-9A84-11C1B1DDEEE0}"/>
              </a:ext>
            </a:extLst>
          </p:cNvPr>
          <p:cNvCxnSpPr>
            <a:cxnSpLocks/>
          </p:cNvCxnSpPr>
          <p:nvPr/>
        </p:nvCxnSpPr>
        <p:spPr>
          <a:xfrm flipV="1">
            <a:off x="6096000" y="6445390"/>
            <a:ext cx="4622416" cy="34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C6AE6D17-EFFE-47BF-B1D8-81B8CBC9836E}"/>
              </a:ext>
            </a:extLst>
          </p:cNvPr>
          <p:cNvCxnSpPr>
            <a:cxnSpLocks/>
          </p:cNvCxnSpPr>
          <p:nvPr/>
        </p:nvCxnSpPr>
        <p:spPr>
          <a:xfrm>
            <a:off x="10703354" y="6442448"/>
            <a:ext cx="177217" cy="1957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04EDB2A9-D8E7-43AF-9B88-2DACDF484077}"/>
              </a:ext>
            </a:extLst>
          </p:cNvPr>
          <p:cNvCxnSpPr>
            <a:cxnSpLocks/>
          </p:cNvCxnSpPr>
          <p:nvPr/>
        </p:nvCxnSpPr>
        <p:spPr>
          <a:xfrm flipH="1">
            <a:off x="10857747" y="6442448"/>
            <a:ext cx="145916" cy="1957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51013F9D-BCA1-491F-8ABF-322056AE320F}"/>
              </a:ext>
            </a:extLst>
          </p:cNvPr>
          <p:cNvCxnSpPr>
            <a:cxnSpLocks/>
          </p:cNvCxnSpPr>
          <p:nvPr/>
        </p:nvCxnSpPr>
        <p:spPr>
          <a:xfrm flipV="1">
            <a:off x="10988262" y="6445391"/>
            <a:ext cx="1190976" cy="346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Triangle isocèle 45">
            <a:extLst>
              <a:ext uri="{FF2B5EF4-FFF2-40B4-BE49-F238E27FC236}">
                <a16:creationId xmlns:a16="http://schemas.microsoft.com/office/drawing/2014/main" id="{73C3A1B4-AAE1-4F7F-9893-6EF3B5EF4A38}"/>
              </a:ext>
            </a:extLst>
          </p:cNvPr>
          <p:cNvSpPr/>
          <p:nvPr/>
        </p:nvSpPr>
        <p:spPr>
          <a:xfrm rot="5400000">
            <a:off x="5961906" y="850207"/>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Triangle isocèle 47">
            <a:extLst>
              <a:ext uri="{FF2B5EF4-FFF2-40B4-BE49-F238E27FC236}">
                <a16:creationId xmlns:a16="http://schemas.microsoft.com/office/drawing/2014/main" id="{34FB39CE-4D4C-4E40-A7DA-A844D05DF599}"/>
              </a:ext>
            </a:extLst>
          </p:cNvPr>
          <p:cNvSpPr/>
          <p:nvPr/>
        </p:nvSpPr>
        <p:spPr>
          <a:xfrm rot="5400000">
            <a:off x="9537263" y="3666720"/>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isocèle 49">
            <a:extLst>
              <a:ext uri="{FF2B5EF4-FFF2-40B4-BE49-F238E27FC236}">
                <a16:creationId xmlns:a16="http://schemas.microsoft.com/office/drawing/2014/main" id="{798A8DD5-5D77-45BB-B284-3E591FD83458}"/>
              </a:ext>
            </a:extLst>
          </p:cNvPr>
          <p:cNvSpPr/>
          <p:nvPr/>
        </p:nvSpPr>
        <p:spPr>
          <a:xfrm rot="5400000">
            <a:off x="5981462" y="1819544"/>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Triangle isocèle 53">
            <a:extLst>
              <a:ext uri="{FF2B5EF4-FFF2-40B4-BE49-F238E27FC236}">
                <a16:creationId xmlns:a16="http://schemas.microsoft.com/office/drawing/2014/main" id="{F488751F-3245-4851-8F51-8490FA134DE9}"/>
              </a:ext>
            </a:extLst>
          </p:cNvPr>
          <p:cNvSpPr/>
          <p:nvPr/>
        </p:nvSpPr>
        <p:spPr>
          <a:xfrm rot="5400000">
            <a:off x="5997130" y="3689725"/>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Triangle isocèle 55">
            <a:extLst>
              <a:ext uri="{FF2B5EF4-FFF2-40B4-BE49-F238E27FC236}">
                <a16:creationId xmlns:a16="http://schemas.microsoft.com/office/drawing/2014/main" id="{BCE48DB0-A069-4FA2-BAE7-C3888509A233}"/>
              </a:ext>
            </a:extLst>
          </p:cNvPr>
          <p:cNvSpPr/>
          <p:nvPr/>
        </p:nvSpPr>
        <p:spPr>
          <a:xfrm rot="5400000">
            <a:off x="5997130" y="5596671"/>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Triangle isocèle 57">
            <a:extLst>
              <a:ext uri="{FF2B5EF4-FFF2-40B4-BE49-F238E27FC236}">
                <a16:creationId xmlns:a16="http://schemas.microsoft.com/office/drawing/2014/main" id="{FE70AE15-014A-4A2A-B98E-391EB85C779F}"/>
              </a:ext>
            </a:extLst>
          </p:cNvPr>
          <p:cNvSpPr/>
          <p:nvPr/>
        </p:nvSpPr>
        <p:spPr>
          <a:xfrm rot="5400000">
            <a:off x="9543099" y="2615829"/>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Triangle isocèle 59">
            <a:extLst>
              <a:ext uri="{FF2B5EF4-FFF2-40B4-BE49-F238E27FC236}">
                <a16:creationId xmlns:a16="http://schemas.microsoft.com/office/drawing/2014/main" id="{D0701D93-42CF-4CA3-9CA1-22F47BB5B0FB}"/>
              </a:ext>
            </a:extLst>
          </p:cNvPr>
          <p:cNvSpPr/>
          <p:nvPr/>
        </p:nvSpPr>
        <p:spPr>
          <a:xfrm rot="5400000">
            <a:off x="5982054" y="2818046"/>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a:extLst>
              <a:ext uri="{FF2B5EF4-FFF2-40B4-BE49-F238E27FC236}">
                <a16:creationId xmlns:a16="http://schemas.microsoft.com/office/drawing/2014/main" id="{BC54CED8-643A-41DB-A3A2-715D041A53BB}"/>
              </a:ext>
            </a:extLst>
          </p:cNvPr>
          <p:cNvSpPr txBox="1"/>
          <p:nvPr/>
        </p:nvSpPr>
        <p:spPr>
          <a:xfrm>
            <a:off x="341877" y="668565"/>
            <a:ext cx="1190173" cy="923330"/>
          </a:xfrm>
          <a:prstGeom prst="rect">
            <a:avLst/>
          </a:prstGeom>
          <a:noFill/>
        </p:spPr>
        <p:txBody>
          <a:bodyPr wrap="square" rtlCol="0">
            <a:spAutoFit/>
          </a:bodyPr>
          <a:lstStyle/>
          <a:p>
            <a:pPr algn="ctr"/>
            <a:r>
              <a:rPr lang="fr-FR" sz="5400" b="1" dirty="0">
                <a:solidFill>
                  <a:srgbClr val="00B050"/>
                </a:solidFill>
              </a:rPr>
              <a:t>10</a:t>
            </a:r>
          </a:p>
        </p:txBody>
      </p:sp>
      <p:sp>
        <p:nvSpPr>
          <p:cNvPr id="64" name="ZoneTexte 63">
            <a:extLst>
              <a:ext uri="{FF2B5EF4-FFF2-40B4-BE49-F238E27FC236}">
                <a16:creationId xmlns:a16="http://schemas.microsoft.com/office/drawing/2014/main" id="{05B0CCC5-B1C8-422D-9EB1-1B7DD7FCB57D}"/>
              </a:ext>
            </a:extLst>
          </p:cNvPr>
          <p:cNvSpPr txBox="1"/>
          <p:nvPr/>
        </p:nvSpPr>
        <p:spPr>
          <a:xfrm>
            <a:off x="1292980" y="899140"/>
            <a:ext cx="1886297" cy="573683"/>
          </a:xfrm>
          <a:prstGeom prst="rect">
            <a:avLst/>
          </a:prstGeom>
          <a:noFill/>
        </p:spPr>
        <p:txBody>
          <a:bodyPr wrap="square">
            <a:spAutoFit/>
          </a:bodyPr>
          <a:lstStyle/>
          <a:p>
            <a:pPr>
              <a:lnSpc>
                <a:spcPct val="50000"/>
              </a:lnSpc>
              <a:spcAft>
                <a:spcPts val="600"/>
              </a:spcAft>
            </a:pPr>
            <a:r>
              <a:rPr lang="fr-FR"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p</a:t>
            </a:r>
            <a:r>
              <a:rPr lang="fr-FR"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ropositions </a:t>
            </a:r>
          </a:p>
          <a:p>
            <a:pPr>
              <a:lnSpc>
                <a:spcPct val="50000"/>
              </a:lnSpc>
              <a:spcAft>
                <a:spcPts val="600"/>
              </a:spcAft>
            </a:pPr>
            <a:r>
              <a:rPr lang="fr-FR"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pour</a:t>
            </a:r>
          </a:p>
        </p:txBody>
      </p:sp>
      <p:pic>
        <p:nvPicPr>
          <p:cNvPr id="66" name="Image 65" descr="Une image contenant extérieur, bâtiment, eau, pont&#10;&#10;Description générée automatiquement">
            <a:extLst>
              <a:ext uri="{FF2B5EF4-FFF2-40B4-BE49-F238E27FC236}">
                <a16:creationId xmlns:a16="http://schemas.microsoft.com/office/drawing/2014/main" id="{578FB900-6DD2-45DD-A222-ABE56FAE55C6}"/>
              </a:ext>
            </a:extLst>
          </p:cNvPr>
          <p:cNvPicPr>
            <a:picLocks noChangeAspect="1"/>
          </p:cNvPicPr>
          <p:nvPr/>
        </p:nvPicPr>
        <p:blipFill rotWithShape="1">
          <a:blip r:embed="rId3">
            <a:extLst>
              <a:ext uri="{28A0092B-C50C-407E-A947-70E740481C1C}">
                <a14:useLocalDpi xmlns:a14="http://schemas.microsoft.com/office/drawing/2010/main" val="0"/>
              </a:ext>
            </a:extLst>
          </a:blip>
          <a:srcRect l="21832" t="23705" r="20151" b="1157"/>
          <a:stretch/>
        </p:blipFill>
        <p:spPr>
          <a:xfrm>
            <a:off x="9733801" y="4457419"/>
            <a:ext cx="2116322" cy="1710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7" name="ZoneTexte 46">
            <a:extLst>
              <a:ext uri="{FF2B5EF4-FFF2-40B4-BE49-F238E27FC236}">
                <a16:creationId xmlns:a16="http://schemas.microsoft.com/office/drawing/2014/main" id="{BABBFB8E-795A-4332-9533-9CB00558B5A5}"/>
              </a:ext>
            </a:extLst>
          </p:cNvPr>
          <p:cNvSpPr txBox="1"/>
          <p:nvPr/>
        </p:nvSpPr>
        <p:spPr>
          <a:xfrm>
            <a:off x="6110708" y="4417349"/>
            <a:ext cx="2648440" cy="954107"/>
          </a:xfrm>
          <a:prstGeom prst="rect">
            <a:avLst/>
          </a:prstGeom>
          <a:noFill/>
        </p:spPr>
        <p:txBody>
          <a:bodyPr wrap="square">
            <a:spAutoFit/>
          </a:bodyPr>
          <a:lstStyle/>
          <a:p>
            <a:r>
              <a:rPr lang="fr-FR" sz="1400" dirty="0"/>
              <a:t>Identifier des sites intermodaux rail/route pour toutes marchandises y compris produits de grande consommation</a:t>
            </a:r>
          </a:p>
        </p:txBody>
      </p:sp>
      <p:sp>
        <p:nvSpPr>
          <p:cNvPr id="16" name="Triangle isocèle 15">
            <a:extLst>
              <a:ext uri="{FF2B5EF4-FFF2-40B4-BE49-F238E27FC236}">
                <a16:creationId xmlns:a16="http://schemas.microsoft.com/office/drawing/2014/main" id="{7C4CDEF0-E449-49C3-B34E-A011334E7D90}"/>
              </a:ext>
            </a:extLst>
          </p:cNvPr>
          <p:cNvSpPr/>
          <p:nvPr/>
        </p:nvSpPr>
        <p:spPr>
          <a:xfrm rot="5400000">
            <a:off x="5997591" y="4537090"/>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a:extLst>
              <a:ext uri="{FF2B5EF4-FFF2-40B4-BE49-F238E27FC236}">
                <a16:creationId xmlns:a16="http://schemas.microsoft.com/office/drawing/2014/main" id="{1A76A881-CB9D-4987-9ECC-F360A6A0CB8F}"/>
              </a:ext>
            </a:extLst>
          </p:cNvPr>
          <p:cNvSpPr/>
          <p:nvPr/>
        </p:nvSpPr>
        <p:spPr>
          <a:xfrm rot="10800000">
            <a:off x="1266233"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760EC0EC-0488-411F-B54C-8EFD0F16131E}"/>
              </a:ext>
            </a:extLst>
          </p:cNvPr>
          <p:cNvSpPr txBox="1"/>
          <p:nvPr/>
        </p:nvSpPr>
        <p:spPr>
          <a:xfrm>
            <a:off x="11558017" y="6525684"/>
            <a:ext cx="484152" cy="307777"/>
          </a:xfrm>
          <a:prstGeom prst="rect">
            <a:avLst/>
          </a:prstGeom>
          <a:noFill/>
        </p:spPr>
        <p:txBody>
          <a:bodyPr wrap="square" rtlCol="0">
            <a:spAutoFit/>
          </a:bodyPr>
          <a:lstStyle/>
          <a:p>
            <a:r>
              <a:rPr lang="fr-FR" sz="1400" dirty="0"/>
              <a:t>19</a:t>
            </a:r>
          </a:p>
        </p:txBody>
      </p:sp>
      <p:sp>
        <p:nvSpPr>
          <p:cNvPr id="55" name="ZoneTexte 54">
            <a:extLst>
              <a:ext uri="{FF2B5EF4-FFF2-40B4-BE49-F238E27FC236}">
                <a16:creationId xmlns:a16="http://schemas.microsoft.com/office/drawing/2014/main" id="{62FD0019-DCC5-4854-9B98-491B9F1A05B4}"/>
              </a:ext>
            </a:extLst>
          </p:cNvPr>
          <p:cNvSpPr txBox="1"/>
          <p:nvPr/>
        </p:nvSpPr>
        <p:spPr>
          <a:xfrm>
            <a:off x="9656216" y="507454"/>
            <a:ext cx="2504295" cy="954107"/>
          </a:xfrm>
          <a:prstGeom prst="rect">
            <a:avLst/>
          </a:prstGeom>
          <a:noFill/>
        </p:spPr>
        <p:txBody>
          <a:bodyPr wrap="square">
            <a:spAutoFit/>
          </a:bodyPr>
          <a:lstStyle/>
          <a:p>
            <a:r>
              <a:rPr lang="fr-FR" sz="1400" dirty="0"/>
              <a:t>Favoriser la collaboration distribution de colis et collecte de déchets dans l’économie circulaire de la ville</a:t>
            </a:r>
          </a:p>
        </p:txBody>
      </p:sp>
      <p:sp>
        <p:nvSpPr>
          <p:cNvPr id="57" name="Triangle isocèle 56">
            <a:extLst>
              <a:ext uri="{FF2B5EF4-FFF2-40B4-BE49-F238E27FC236}">
                <a16:creationId xmlns:a16="http://schemas.microsoft.com/office/drawing/2014/main" id="{855E3EDB-3E0F-4625-9A77-ADFDF22B1A6D}"/>
              </a:ext>
            </a:extLst>
          </p:cNvPr>
          <p:cNvSpPr/>
          <p:nvPr/>
        </p:nvSpPr>
        <p:spPr>
          <a:xfrm rot="5400000">
            <a:off x="9543099" y="612730"/>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extLst>
              <a:ext uri="{FF2B5EF4-FFF2-40B4-BE49-F238E27FC236}">
                <a16:creationId xmlns:a16="http://schemas.microsoft.com/office/drawing/2014/main" id="{07DF7F91-099A-4DC1-BD10-04580E53D09C}"/>
              </a:ext>
            </a:extLst>
          </p:cNvPr>
          <p:cNvSpPr txBox="1"/>
          <p:nvPr/>
        </p:nvSpPr>
        <p:spPr>
          <a:xfrm>
            <a:off x="9667303" y="1581441"/>
            <a:ext cx="2182820" cy="738664"/>
          </a:xfrm>
          <a:prstGeom prst="rect">
            <a:avLst/>
          </a:prstGeom>
          <a:noFill/>
        </p:spPr>
        <p:txBody>
          <a:bodyPr wrap="square">
            <a:spAutoFit/>
          </a:bodyPr>
          <a:lstStyle/>
          <a:p>
            <a:r>
              <a:rPr lang="fr-FR" sz="1400" dirty="0"/>
              <a:t>Favoriser l’optimisation des emballages des produits transportés</a:t>
            </a:r>
          </a:p>
        </p:txBody>
      </p:sp>
      <p:sp>
        <p:nvSpPr>
          <p:cNvPr id="63" name="Triangle isocèle 62">
            <a:extLst>
              <a:ext uri="{FF2B5EF4-FFF2-40B4-BE49-F238E27FC236}">
                <a16:creationId xmlns:a16="http://schemas.microsoft.com/office/drawing/2014/main" id="{76DAE363-C9C2-40BB-8E59-644CDFBBC9C0}"/>
              </a:ext>
            </a:extLst>
          </p:cNvPr>
          <p:cNvSpPr/>
          <p:nvPr/>
        </p:nvSpPr>
        <p:spPr>
          <a:xfrm rot="5400000">
            <a:off x="9543099" y="1712422"/>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662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24AB271-F645-4E49-AECE-0B7E66DA9B72}"/>
              </a:ext>
            </a:extLst>
          </p:cNvPr>
          <p:cNvSpPr txBox="1"/>
          <p:nvPr/>
        </p:nvSpPr>
        <p:spPr>
          <a:xfrm>
            <a:off x="11915" y="332509"/>
            <a:ext cx="6562621" cy="5509200"/>
          </a:xfrm>
          <a:prstGeom prst="rect">
            <a:avLst/>
          </a:prstGeom>
          <a:noFill/>
        </p:spPr>
        <p:txBody>
          <a:bodyPr wrap="square" rtlCol="0">
            <a:spAutoFit/>
          </a:bodyPr>
          <a:lstStyle/>
          <a:p>
            <a:r>
              <a:rPr lang="fr-FR" sz="3200" b="1" dirty="0">
                <a:solidFill>
                  <a:srgbClr val="002060"/>
                </a:solidFill>
              </a:rPr>
              <a:t>1# UNE LOGISTIQUE EN OR :</a:t>
            </a:r>
          </a:p>
          <a:p>
            <a:r>
              <a:rPr lang="fr-FR" sz="3200" b="1" dirty="0">
                <a:solidFill>
                  <a:srgbClr val="002060"/>
                </a:solidFill>
              </a:rPr>
              <a:t>      POURQUOI, COMMENT ?</a:t>
            </a:r>
          </a:p>
          <a:p>
            <a:endParaRPr lang="fr-FR" sz="3200" b="1" dirty="0">
              <a:solidFill>
                <a:srgbClr val="002060"/>
              </a:solidFill>
            </a:endParaRPr>
          </a:p>
          <a:p>
            <a:r>
              <a:rPr lang="fr-FR" sz="3200" b="1" dirty="0">
                <a:solidFill>
                  <a:srgbClr val="002060"/>
                </a:solidFill>
              </a:rPr>
              <a:t>2# QUATRE ENJEUX LOGISTIQUE </a:t>
            </a:r>
          </a:p>
          <a:p>
            <a:r>
              <a:rPr lang="fr-FR" sz="3200" b="1" dirty="0">
                <a:solidFill>
                  <a:srgbClr val="002060"/>
                </a:solidFill>
              </a:rPr>
              <a:t>      POUR 2024</a:t>
            </a:r>
          </a:p>
          <a:p>
            <a:endParaRPr lang="fr-FR" sz="3200" b="1" dirty="0">
              <a:solidFill>
                <a:srgbClr val="002060"/>
              </a:solidFill>
            </a:endParaRPr>
          </a:p>
          <a:p>
            <a:r>
              <a:rPr lang="fr-FR" sz="3200" b="1" dirty="0">
                <a:solidFill>
                  <a:srgbClr val="002060"/>
                </a:solidFill>
              </a:rPr>
              <a:t>3# CINQ PILIERS </a:t>
            </a:r>
          </a:p>
          <a:p>
            <a:r>
              <a:rPr lang="fr-FR" sz="3200" b="1" dirty="0">
                <a:solidFill>
                  <a:srgbClr val="002060"/>
                </a:solidFill>
              </a:rPr>
              <a:t>     POUR ALLER PLUS LOIN ENSEMBLE</a:t>
            </a:r>
          </a:p>
          <a:p>
            <a:endParaRPr lang="fr-FR" sz="3200" b="1" dirty="0">
              <a:solidFill>
                <a:srgbClr val="002060"/>
              </a:solidFill>
            </a:endParaRPr>
          </a:p>
          <a:p>
            <a:r>
              <a:rPr lang="fr-FR" sz="3200" b="1" dirty="0">
                <a:solidFill>
                  <a:srgbClr val="002060"/>
                </a:solidFill>
              </a:rPr>
              <a:t>4# SUITE DE LA DEMARCHE :</a:t>
            </a:r>
          </a:p>
          <a:p>
            <a:r>
              <a:rPr lang="fr-FR" sz="3200" b="1" dirty="0">
                <a:solidFill>
                  <a:srgbClr val="002060"/>
                </a:solidFill>
              </a:rPr>
              <a:t>     UNE PHASE COLLABORATIVE</a:t>
            </a:r>
          </a:p>
        </p:txBody>
      </p:sp>
      <p:sp>
        <p:nvSpPr>
          <p:cNvPr id="5" name="Rectangle 4">
            <a:extLst>
              <a:ext uri="{FF2B5EF4-FFF2-40B4-BE49-F238E27FC236}">
                <a16:creationId xmlns:a16="http://schemas.microsoft.com/office/drawing/2014/main" id="{144E7130-AF01-49FB-ADBF-1B20A1D732BC}"/>
              </a:ext>
            </a:extLst>
          </p:cNvPr>
          <p:cNvSpPr/>
          <p:nvPr/>
        </p:nvSpPr>
        <p:spPr>
          <a:xfrm>
            <a:off x="0" y="6234537"/>
            <a:ext cx="12192000" cy="14269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B2230737-1EEC-440B-8F39-5B0EBB9CD1BA}"/>
              </a:ext>
            </a:extLst>
          </p:cNvPr>
          <p:cNvSpPr/>
          <p:nvPr/>
        </p:nvSpPr>
        <p:spPr>
          <a:xfrm rot="10800000" flipV="1">
            <a:off x="9552261" y="5878820"/>
            <a:ext cx="1160060" cy="498415"/>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A1913599-9BAA-431C-AEC0-72D5B2AB68BF}"/>
              </a:ext>
            </a:extLst>
          </p:cNvPr>
          <p:cNvSpPr/>
          <p:nvPr/>
        </p:nvSpPr>
        <p:spPr>
          <a:xfrm rot="10800000" flipV="1">
            <a:off x="9552261" y="6056678"/>
            <a:ext cx="1160060" cy="49841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CE99B1BB-D917-4E48-8BBD-A06DCC5AF8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300" b="10820"/>
          <a:stretch/>
        </p:blipFill>
        <p:spPr>
          <a:xfrm>
            <a:off x="7743996" y="280691"/>
            <a:ext cx="5042364" cy="5509200"/>
          </a:xfrm>
          <a:prstGeom prst="rect">
            <a:avLst/>
          </a:prstGeom>
          <a:effectLst/>
        </p:spPr>
      </p:pic>
      <p:sp>
        <p:nvSpPr>
          <p:cNvPr id="2" name="Triangle isocèle 1">
            <a:extLst>
              <a:ext uri="{FF2B5EF4-FFF2-40B4-BE49-F238E27FC236}">
                <a16:creationId xmlns:a16="http://schemas.microsoft.com/office/drawing/2014/main" id="{3C44BD95-E3FB-4950-AEB5-BFFB4DC53D78}"/>
              </a:ext>
            </a:extLst>
          </p:cNvPr>
          <p:cNvSpPr/>
          <p:nvPr/>
        </p:nvSpPr>
        <p:spPr>
          <a:xfrm rot="10800000" flipV="1">
            <a:off x="9699606" y="6264140"/>
            <a:ext cx="865370" cy="460412"/>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D67886A3-2318-4861-942E-52DC96626509}"/>
              </a:ext>
            </a:extLst>
          </p:cNvPr>
          <p:cNvSpPr txBox="1"/>
          <p:nvPr/>
        </p:nvSpPr>
        <p:spPr>
          <a:xfrm>
            <a:off x="6580422" y="552206"/>
            <a:ext cx="1321301" cy="400110"/>
          </a:xfrm>
          <a:prstGeom prst="rect">
            <a:avLst/>
          </a:prstGeom>
          <a:noFill/>
        </p:spPr>
        <p:txBody>
          <a:bodyPr wrap="square" rtlCol="0">
            <a:spAutoFit/>
          </a:bodyPr>
          <a:lstStyle/>
          <a:p>
            <a:r>
              <a:rPr lang="fr-FR" sz="2000" b="1" dirty="0">
                <a:solidFill>
                  <a:srgbClr val="2EACA6"/>
                </a:solidFill>
              </a:rPr>
              <a:t>Pages 5-9</a:t>
            </a:r>
          </a:p>
        </p:txBody>
      </p:sp>
      <p:cxnSp>
        <p:nvCxnSpPr>
          <p:cNvPr id="8" name="Connecteur droit 7">
            <a:extLst>
              <a:ext uri="{FF2B5EF4-FFF2-40B4-BE49-F238E27FC236}">
                <a16:creationId xmlns:a16="http://schemas.microsoft.com/office/drawing/2014/main" id="{CF5A3A8F-B3EA-4F42-82EC-AD2CBAEEE0C4}"/>
              </a:ext>
            </a:extLst>
          </p:cNvPr>
          <p:cNvCxnSpPr/>
          <p:nvPr/>
        </p:nvCxnSpPr>
        <p:spPr>
          <a:xfrm>
            <a:off x="8027460" y="332509"/>
            <a:ext cx="0" cy="5583968"/>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88F4BDF7-B68E-4C4C-A26B-8045BF13FB9C}"/>
              </a:ext>
            </a:extLst>
          </p:cNvPr>
          <p:cNvSpPr txBox="1"/>
          <p:nvPr/>
        </p:nvSpPr>
        <p:spPr>
          <a:xfrm>
            <a:off x="6574536" y="1886597"/>
            <a:ext cx="1646301" cy="400110"/>
          </a:xfrm>
          <a:prstGeom prst="rect">
            <a:avLst/>
          </a:prstGeom>
          <a:noFill/>
        </p:spPr>
        <p:txBody>
          <a:bodyPr wrap="square" rtlCol="0">
            <a:spAutoFit/>
          </a:bodyPr>
          <a:lstStyle/>
          <a:p>
            <a:r>
              <a:rPr lang="fr-FR" sz="2000" b="1" dirty="0">
                <a:solidFill>
                  <a:srgbClr val="2EACA6"/>
                </a:solidFill>
              </a:rPr>
              <a:t>Pages 10-11</a:t>
            </a:r>
          </a:p>
        </p:txBody>
      </p:sp>
      <p:sp>
        <p:nvSpPr>
          <p:cNvPr id="14" name="ZoneTexte 13">
            <a:extLst>
              <a:ext uri="{FF2B5EF4-FFF2-40B4-BE49-F238E27FC236}">
                <a16:creationId xmlns:a16="http://schemas.microsoft.com/office/drawing/2014/main" id="{BCCA67D2-9A98-4A18-9F5C-15CDBB0706E1}"/>
              </a:ext>
            </a:extLst>
          </p:cNvPr>
          <p:cNvSpPr txBox="1"/>
          <p:nvPr/>
        </p:nvSpPr>
        <p:spPr>
          <a:xfrm>
            <a:off x="6523273" y="3621099"/>
            <a:ext cx="1834272" cy="400110"/>
          </a:xfrm>
          <a:prstGeom prst="rect">
            <a:avLst/>
          </a:prstGeom>
          <a:noFill/>
        </p:spPr>
        <p:txBody>
          <a:bodyPr wrap="square" rtlCol="0">
            <a:spAutoFit/>
          </a:bodyPr>
          <a:lstStyle/>
          <a:p>
            <a:r>
              <a:rPr lang="fr-FR" sz="2000" b="1" dirty="0">
                <a:solidFill>
                  <a:srgbClr val="2EACA6"/>
                </a:solidFill>
              </a:rPr>
              <a:t>Pages 12-28</a:t>
            </a:r>
          </a:p>
        </p:txBody>
      </p:sp>
      <p:sp>
        <p:nvSpPr>
          <p:cNvPr id="16" name="ZoneTexte 15">
            <a:extLst>
              <a:ext uri="{FF2B5EF4-FFF2-40B4-BE49-F238E27FC236}">
                <a16:creationId xmlns:a16="http://schemas.microsoft.com/office/drawing/2014/main" id="{623B0A0E-EF1C-4BBC-BB1C-1E375C8E873F}"/>
              </a:ext>
            </a:extLst>
          </p:cNvPr>
          <p:cNvSpPr txBox="1"/>
          <p:nvPr/>
        </p:nvSpPr>
        <p:spPr>
          <a:xfrm>
            <a:off x="6574536" y="4839202"/>
            <a:ext cx="1321301" cy="400110"/>
          </a:xfrm>
          <a:prstGeom prst="rect">
            <a:avLst/>
          </a:prstGeom>
          <a:noFill/>
        </p:spPr>
        <p:txBody>
          <a:bodyPr wrap="square" rtlCol="0">
            <a:spAutoFit/>
          </a:bodyPr>
          <a:lstStyle/>
          <a:p>
            <a:r>
              <a:rPr lang="fr-FR" sz="2000" b="1" dirty="0">
                <a:solidFill>
                  <a:srgbClr val="2EACA6"/>
                </a:solidFill>
              </a:rPr>
              <a:t>Pages 29</a:t>
            </a:r>
          </a:p>
        </p:txBody>
      </p:sp>
      <p:sp>
        <p:nvSpPr>
          <p:cNvPr id="18" name="ZoneTexte 17">
            <a:extLst>
              <a:ext uri="{FF2B5EF4-FFF2-40B4-BE49-F238E27FC236}">
                <a16:creationId xmlns:a16="http://schemas.microsoft.com/office/drawing/2014/main" id="{DA7F1C4C-FE40-4E57-8783-D50FF867CFBB}"/>
              </a:ext>
            </a:extLst>
          </p:cNvPr>
          <p:cNvSpPr txBox="1"/>
          <p:nvPr/>
        </p:nvSpPr>
        <p:spPr>
          <a:xfrm>
            <a:off x="11733053" y="6525684"/>
            <a:ext cx="309115" cy="307777"/>
          </a:xfrm>
          <a:prstGeom prst="rect">
            <a:avLst/>
          </a:prstGeom>
          <a:noFill/>
        </p:spPr>
        <p:txBody>
          <a:bodyPr wrap="square" rtlCol="0">
            <a:spAutoFit/>
          </a:bodyPr>
          <a:lstStyle/>
          <a:p>
            <a:r>
              <a:rPr lang="fr-FR" sz="1400" dirty="0"/>
              <a:t>2</a:t>
            </a:r>
          </a:p>
        </p:txBody>
      </p:sp>
    </p:spTree>
    <p:extLst>
      <p:ext uri="{BB962C8B-B14F-4D97-AF65-F5344CB8AC3E}">
        <p14:creationId xmlns:p14="http://schemas.microsoft.com/office/powerpoint/2010/main" val="2963371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41181DF4-5250-43F5-B32B-758E340234BC}"/>
              </a:ext>
            </a:extLst>
          </p:cNvPr>
          <p:cNvSpPr txBox="1"/>
          <p:nvPr/>
        </p:nvSpPr>
        <p:spPr>
          <a:xfrm>
            <a:off x="1947931" y="147289"/>
            <a:ext cx="1929125" cy="369332"/>
          </a:xfrm>
          <a:prstGeom prst="rect">
            <a:avLst/>
          </a:prstGeom>
          <a:solidFill>
            <a:srgbClr val="00B050"/>
          </a:solidFill>
        </p:spPr>
        <p:txBody>
          <a:bodyPr wrap="square" rtlCol="0">
            <a:spAutoFit/>
          </a:bodyPr>
          <a:lstStyle/>
          <a:p>
            <a:r>
              <a:rPr lang="fr-FR" b="1" dirty="0">
                <a:solidFill>
                  <a:schemeClr val="bg1"/>
                </a:solidFill>
              </a:rPr>
              <a:t>ENVIRONNEMENT</a:t>
            </a:r>
          </a:p>
        </p:txBody>
      </p:sp>
      <p:sp>
        <p:nvSpPr>
          <p:cNvPr id="25" name="ZoneTexte 24">
            <a:extLst>
              <a:ext uri="{FF2B5EF4-FFF2-40B4-BE49-F238E27FC236}">
                <a16:creationId xmlns:a16="http://schemas.microsoft.com/office/drawing/2014/main" id="{5FFC2249-112B-468A-BD78-70B2FC4201DD}"/>
              </a:ext>
            </a:extLst>
          </p:cNvPr>
          <p:cNvSpPr txBox="1"/>
          <p:nvPr/>
        </p:nvSpPr>
        <p:spPr>
          <a:xfrm>
            <a:off x="269358" y="765328"/>
            <a:ext cx="5461056" cy="523220"/>
          </a:xfrm>
          <a:prstGeom prst="rect">
            <a:avLst/>
          </a:prstGeom>
          <a:noFill/>
        </p:spPr>
        <p:txBody>
          <a:bodyPr wrap="square">
            <a:spAutoFit/>
          </a:bodyPr>
          <a:lstStyle/>
          <a:p>
            <a:r>
              <a:rPr lang="fr-FR" sz="1400" b="1" dirty="0">
                <a:solidFill>
                  <a:srgbClr val="00B050"/>
                </a:solidFill>
              </a:rPr>
              <a:t>Favoriser la mise en place de facilités financières d’acquisition de véhicule énergies alternatifs</a:t>
            </a:r>
          </a:p>
        </p:txBody>
      </p:sp>
      <p:sp>
        <p:nvSpPr>
          <p:cNvPr id="27" name="ZoneTexte 26">
            <a:extLst>
              <a:ext uri="{FF2B5EF4-FFF2-40B4-BE49-F238E27FC236}">
                <a16:creationId xmlns:a16="http://schemas.microsoft.com/office/drawing/2014/main" id="{4877C2FD-CC12-4E9F-8E0E-514D2DD24AD5}"/>
              </a:ext>
            </a:extLst>
          </p:cNvPr>
          <p:cNvSpPr txBox="1"/>
          <p:nvPr/>
        </p:nvSpPr>
        <p:spPr>
          <a:xfrm>
            <a:off x="218354" y="2425950"/>
            <a:ext cx="5305648" cy="523220"/>
          </a:xfrm>
          <a:prstGeom prst="rect">
            <a:avLst/>
          </a:prstGeom>
          <a:noFill/>
        </p:spPr>
        <p:txBody>
          <a:bodyPr wrap="square">
            <a:spAutoFit/>
          </a:bodyPr>
          <a:lstStyle/>
          <a:p>
            <a:r>
              <a:rPr lang="fr-FR" sz="1400" b="1" dirty="0">
                <a:solidFill>
                  <a:srgbClr val="00B050"/>
                </a:solidFill>
              </a:rPr>
              <a:t>Participer à l’émergence des stations à énergies alternatives et la transition énergétique des véhicules des transporteurs</a:t>
            </a:r>
          </a:p>
        </p:txBody>
      </p:sp>
      <p:sp>
        <p:nvSpPr>
          <p:cNvPr id="29" name="ZoneTexte 28">
            <a:extLst>
              <a:ext uri="{FF2B5EF4-FFF2-40B4-BE49-F238E27FC236}">
                <a16:creationId xmlns:a16="http://schemas.microsoft.com/office/drawing/2014/main" id="{7CDBC331-C0C0-40E0-B45E-BF37281100B2}"/>
              </a:ext>
            </a:extLst>
          </p:cNvPr>
          <p:cNvSpPr txBox="1"/>
          <p:nvPr/>
        </p:nvSpPr>
        <p:spPr>
          <a:xfrm>
            <a:off x="248381" y="5375111"/>
            <a:ext cx="4971203" cy="523220"/>
          </a:xfrm>
          <a:prstGeom prst="rect">
            <a:avLst/>
          </a:prstGeom>
          <a:noFill/>
        </p:spPr>
        <p:txBody>
          <a:bodyPr wrap="square">
            <a:spAutoFit/>
          </a:bodyPr>
          <a:lstStyle/>
          <a:p>
            <a:r>
              <a:rPr lang="fr-FR" sz="1400" b="1" dirty="0">
                <a:solidFill>
                  <a:srgbClr val="00B050"/>
                </a:solidFill>
              </a:rPr>
              <a:t>Influencer les constructeurs pour suivre le planning de transition du parc de véhicules.</a:t>
            </a:r>
          </a:p>
        </p:txBody>
      </p:sp>
      <p:sp>
        <p:nvSpPr>
          <p:cNvPr id="31" name="ZoneTexte 30">
            <a:extLst>
              <a:ext uri="{FF2B5EF4-FFF2-40B4-BE49-F238E27FC236}">
                <a16:creationId xmlns:a16="http://schemas.microsoft.com/office/drawing/2014/main" id="{3938D047-37F4-48F5-A200-6009623F2DFD}"/>
              </a:ext>
            </a:extLst>
          </p:cNvPr>
          <p:cNvSpPr txBox="1"/>
          <p:nvPr/>
        </p:nvSpPr>
        <p:spPr>
          <a:xfrm>
            <a:off x="235038" y="3988452"/>
            <a:ext cx="5307134" cy="523220"/>
          </a:xfrm>
          <a:prstGeom prst="rect">
            <a:avLst/>
          </a:prstGeom>
          <a:noFill/>
        </p:spPr>
        <p:txBody>
          <a:bodyPr wrap="square">
            <a:spAutoFit/>
          </a:bodyPr>
          <a:lstStyle/>
          <a:p>
            <a:r>
              <a:rPr lang="fr-FR" sz="1400" b="1" dirty="0">
                <a:solidFill>
                  <a:srgbClr val="00B050"/>
                </a:solidFill>
              </a:rPr>
              <a:t>Développer un guichet unique des aides à l’acquisition des véhicules à énergies alternatives</a:t>
            </a:r>
          </a:p>
        </p:txBody>
      </p:sp>
      <p:sp>
        <p:nvSpPr>
          <p:cNvPr id="35" name="ZoneTexte 34">
            <a:extLst>
              <a:ext uri="{FF2B5EF4-FFF2-40B4-BE49-F238E27FC236}">
                <a16:creationId xmlns:a16="http://schemas.microsoft.com/office/drawing/2014/main" id="{6C4FA793-3C15-4FDC-8452-7B70C41AAA7A}"/>
              </a:ext>
            </a:extLst>
          </p:cNvPr>
          <p:cNvSpPr txBox="1"/>
          <p:nvPr/>
        </p:nvSpPr>
        <p:spPr>
          <a:xfrm>
            <a:off x="6672833" y="2391816"/>
            <a:ext cx="5128215" cy="307777"/>
          </a:xfrm>
          <a:prstGeom prst="rect">
            <a:avLst/>
          </a:prstGeom>
          <a:noFill/>
        </p:spPr>
        <p:txBody>
          <a:bodyPr wrap="square">
            <a:spAutoFit/>
          </a:bodyPr>
          <a:lstStyle/>
          <a:p>
            <a:r>
              <a:rPr lang="fr-FR" sz="1400" b="1" dirty="0">
                <a:solidFill>
                  <a:srgbClr val="00B050"/>
                </a:solidFill>
              </a:rPr>
              <a:t>Intégrer le Programme EVE aux stratégies logistiques des JOP</a:t>
            </a:r>
          </a:p>
        </p:txBody>
      </p:sp>
      <p:sp>
        <p:nvSpPr>
          <p:cNvPr id="37" name="ZoneTexte 36">
            <a:extLst>
              <a:ext uri="{FF2B5EF4-FFF2-40B4-BE49-F238E27FC236}">
                <a16:creationId xmlns:a16="http://schemas.microsoft.com/office/drawing/2014/main" id="{1B7C1593-D026-418B-BB80-013273E3925D}"/>
              </a:ext>
            </a:extLst>
          </p:cNvPr>
          <p:cNvSpPr txBox="1"/>
          <p:nvPr/>
        </p:nvSpPr>
        <p:spPr>
          <a:xfrm>
            <a:off x="6664788" y="763179"/>
            <a:ext cx="4740118" cy="307777"/>
          </a:xfrm>
          <a:prstGeom prst="rect">
            <a:avLst/>
          </a:prstGeom>
          <a:noFill/>
        </p:spPr>
        <p:txBody>
          <a:bodyPr wrap="square">
            <a:spAutoFit/>
          </a:bodyPr>
          <a:lstStyle/>
          <a:p>
            <a:r>
              <a:rPr lang="fr-FR" sz="1400" b="1" dirty="0">
                <a:solidFill>
                  <a:srgbClr val="00B050"/>
                </a:solidFill>
              </a:rPr>
              <a:t>Favoriser l’intermodalité du fret route / rail / fleuve</a:t>
            </a:r>
          </a:p>
        </p:txBody>
      </p:sp>
      <p:cxnSp>
        <p:nvCxnSpPr>
          <p:cNvPr id="40" name="Connecteur droit 39">
            <a:extLst>
              <a:ext uri="{FF2B5EF4-FFF2-40B4-BE49-F238E27FC236}">
                <a16:creationId xmlns:a16="http://schemas.microsoft.com/office/drawing/2014/main" id="{FBDF01CB-FD0F-4152-9A84-11C1B1DDEEE0}"/>
              </a:ext>
            </a:extLst>
          </p:cNvPr>
          <p:cNvCxnSpPr>
            <a:cxnSpLocks/>
          </p:cNvCxnSpPr>
          <p:nvPr/>
        </p:nvCxnSpPr>
        <p:spPr>
          <a:xfrm flipV="1">
            <a:off x="6096000" y="6445390"/>
            <a:ext cx="4622416" cy="34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C6AE6D17-EFFE-47BF-B1D8-81B8CBC9836E}"/>
              </a:ext>
            </a:extLst>
          </p:cNvPr>
          <p:cNvCxnSpPr>
            <a:cxnSpLocks/>
          </p:cNvCxnSpPr>
          <p:nvPr/>
        </p:nvCxnSpPr>
        <p:spPr>
          <a:xfrm>
            <a:off x="10703354" y="6442448"/>
            <a:ext cx="177217" cy="1957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04EDB2A9-D8E7-43AF-9B88-2DACDF484077}"/>
              </a:ext>
            </a:extLst>
          </p:cNvPr>
          <p:cNvCxnSpPr>
            <a:cxnSpLocks/>
          </p:cNvCxnSpPr>
          <p:nvPr/>
        </p:nvCxnSpPr>
        <p:spPr>
          <a:xfrm flipH="1">
            <a:off x="10857747" y="6442448"/>
            <a:ext cx="145916" cy="1957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51013F9D-BCA1-491F-8ABF-322056AE320F}"/>
              </a:ext>
            </a:extLst>
          </p:cNvPr>
          <p:cNvCxnSpPr>
            <a:cxnSpLocks/>
          </p:cNvCxnSpPr>
          <p:nvPr/>
        </p:nvCxnSpPr>
        <p:spPr>
          <a:xfrm flipV="1">
            <a:off x="10988262" y="6445391"/>
            <a:ext cx="1190976" cy="346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Triangle isocèle 45">
            <a:extLst>
              <a:ext uri="{FF2B5EF4-FFF2-40B4-BE49-F238E27FC236}">
                <a16:creationId xmlns:a16="http://schemas.microsoft.com/office/drawing/2014/main" id="{73C3A1B4-AAE1-4F7F-9893-6EF3B5EF4A38}"/>
              </a:ext>
            </a:extLst>
          </p:cNvPr>
          <p:cNvSpPr/>
          <p:nvPr/>
        </p:nvSpPr>
        <p:spPr>
          <a:xfrm rot="5400000">
            <a:off x="135264" y="889621"/>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isocèle 49">
            <a:extLst>
              <a:ext uri="{FF2B5EF4-FFF2-40B4-BE49-F238E27FC236}">
                <a16:creationId xmlns:a16="http://schemas.microsoft.com/office/drawing/2014/main" id="{798A8DD5-5D77-45BB-B284-3E591FD83458}"/>
              </a:ext>
            </a:extLst>
          </p:cNvPr>
          <p:cNvSpPr/>
          <p:nvPr/>
        </p:nvSpPr>
        <p:spPr>
          <a:xfrm rot="5400000">
            <a:off x="103816" y="2523132"/>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riangle isocèle 51">
            <a:extLst>
              <a:ext uri="{FF2B5EF4-FFF2-40B4-BE49-F238E27FC236}">
                <a16:creationId xmlns:a16="http://schemas.microsoft.com/office/drawing/2014/main" id="{D5E2B3E8-EB4F-49E8-99A9-0D241DBA1894}"/>
              </a:ext>
            </a:extLst>
          </p:cNvPr>
          <p:cNvSpPr/>
          <p:nvPr/>
        </p:nvSpPr>
        <p:spPr>
          <a:xfrm rot="5400000">
            <a:off x="6577824" y="874807"/>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Triangle isocèle 53">
            <a:extLst>
              <a:ext uri="{FF2B5EF4-FFF2-40B4-BE49-F238E27FC236}">
                <a16:creationId xmlns:a16="http://schemas.microsoft.com/office/drawing/2014/main" id="{F488751F-3245-4851-8F51-8490FA134DE9}"/>
              </a:ext>
            </a:extLst>
          </p:cNvPr>
          <p:cNvSpPr/>
          <p:nvPr/>
        </p:nvSpPr>
        <p:spPr>
          <a:xfrm rot="5400000">
            <a:off x="133843" y="5495152"/>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Triangle isocèle 55">
            <a:extLst>
              <a:ext uri="{FF2B5EF4-FFF2-40B4-BE49-F238E27FC236}">
                <a16:creationId xmlns:a16="http://schemas.microsoft.com/office/drawing/2014/main" id="{BCE48DB0-A069-4FA2-BAE7-C3888509A233}"/>
              </a:ext>
            </a:extLst>
          </p:cNvPr>
          <p:cNvSpPr/>
          <p:nvPr/>
        </p:nvSpPr>
        <p:spPr>
          <a:xfrm rot="5400000">
            <a:off x="6567363" y="2508030"/>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Triangle isocèle 59">
            <a:extLst>
              <a:ext uri="{FF2B5EF4-FFF2-40B4-BE49-F238E27FC236}">
                <a16:creationId xmlns:a16="http://schemas.microsoft.com/office/drawing/2014/main" id="{D0701D93-42CF-4CA3-9CA1-22F47BB5B0FB}"/>
              </a:ext>
            </a:extLst>
          </p:cNvPr>
          <p:cNvSpPr/>
          <p:nvPr/>
        </p:nvSpPr>
        <p:spPr>
          <a:xfrm rot="5400000">
            <a:off x="121092" y="4093602"/>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C2FA9F48-7B1A-4384-8B08-52496753DC23}"/>
              </a:ext>
            </a:extLst>
          </p:cNvPr>
          <p:cNvSpPr txBox="1"/>
          <p:nvPr/>
        </p:nvSpPr>
        <p:spPr>
          <a:xfrm>
            <a:off x="269358" y="1259862"/>
            <a:ext cx="5257856" cy="1200329"/>
          </a:xfrm>
          <a:prstGeom prst="rect">
            <a:avLst/>
          </a:prstGeom>
          <a:noFill/>
        </p:spPr>
        <p:txBody>
          <a:bodyPr wrap="square">
            <a:spAutoFit/>
          </a:bodyPr>
          <a:lstStyle/>
          <a:p>
            <a:r>
              <a:rPr lang="fr-FR" sz="1200" i="1" dirty="0"/>
              <a:t>L’acquisition des véhicules énergies alternatifs pour les opérateurs logistiques TPE/PME doit répondre à un équilibre économique viable. En complément du risque associé en matière d’exploitation d’une nouvelle technologie elle est le plus souvent associée à des coûts d’acquisition importants. Afin de faciliter l’approche bancaire le COJOP pourrait participer au travers de ses partenaires à la mise en place de facilitations bancaires réservées.</a:t>
            </a:r>
          </a:p>
        </p:txBody>
      </p:sp>
      <p:sp>
        <p:nvSpPr>
          <p:cNvPr id="10" name="Triangle isocèle 9">
            <a:extLst>
              <a:ext uri="{FF2B5EF4-FFF2-40B4-BE49-F238E27FC236}">
                <a16:creationId xmlns:a16="http://schemas.microsoft.com/office/drawing/2014/main" id="{5C1B6EF1-DF02-4E3C-AF0F-3C852FE7563E}"/>
              </a:ext>
            </a:extLst>
          </p:cNvPr>
          <p:cNvSpPr/>
          <p:nvPr/>
        </p:nvSpPr>
        <p:spPr>
          <a:xfrm rot="10800000">
            <a:off x="10666596" y="6300685"/>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a:extLst>
              <a:ext uri="{FF2B5EF4-FFF2-40B4-BE49-F238E27FC236}">
                <a16:creationId xmlns:a16="http://schemas.microsoft.com/office/drawing/2014/main" id="{EFE5EF89-ABFC-4BC2-9616-473719AA2543}"/>
              </a:ext>
            </a:extLst>
          </p:cNvPr>
          <p:cNvSpPr/>
          <p:nvPr/>
        </p:nvSpPr>
        <p:spPr>
          <a:xfrm rot="10800000">
            <a:off x="1266233"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a:extLst>
              <a:ext uri="{FF2B5EF4-FFF2-40B4-BE49-F238E27FC236}">
                <a16:creationId xmlns:a16="http://schemas.microsoft.com/office/drawing/2014/main" id="{3BC07B5C-66CA-4A47-BF13-0F57A614CFBB}"/>
              </a:ext>
            </a:extLst>
          </p:cNvPr>
          <p:cNvSpPr txBox="1"/>
          <p:nvPr/>
        </p:nvSpPr>
        <p:spPr>
          <a:xfrm>
            <a:off x="240513" y="2930692"/>
            <a:ext cx="5510269" cy="1015663"/>
          </a:xfrm>
          <a:prstGeom prst="rect">
            <a:avLst/>
          </a:prstGeom>
          <a:noFill/>
        </p:spPr>
        <p:txBody>
          <a:bodyPr wrap="square">
            <a:spAutoFit/>
          </a:bodyPr>
          <a:lstStyle/>
          <a:p>
            <a:r>
              <a:rPr lang="fr-FR" sz="1200" i="1" dirty="0"/>
              <a:t>Le développement des stations d'énergies alternatives est un élément phare de développement du parc de véhicule des opérateurs logistiques. Les sites Jeux Olympiques et Paralympiques seront adaptés à recevoir des flux de logistique. Il apparait opportun de prévoir en conséquence des stations mobiles (mono ou multi-énergies) pour permettre l’avitaillement des véhicules associés à la logistique JOP. </a:t>
            </a:r>
          </a:p>
        </p:txBody>
      </p:sp>
      <p:sp>
        <p:nvSpPr>
          <p:cNvPr id="55" name="ZoneTexte 54">
            <a:extLst>
              <a:ext uri="{FF2B5EF4-FFF2-40B4-BE49-F238E27FC236}">
                <a16:creationId xmlns:a16="http://schemas.microsoft.com/office/drawing/2014/main" id="{BD0EC528-5263-444E-AECA-1406D0216D96}"/>
              </a:ext>
            </a:extLst>
          </p:cNvPr>
          <p:cNvSpPr txBox="1"/>
          <p:nvPr/>
        </p:nvSpPr>
        <p:spPr>
          <a:xfrm>
            <a:off x="190014" y="5927093"/>
            <a:ext cx="5524293" cy="646331"/>
          </a:xfrm>
          <a:prstGeom prst="rect">
            <a:avLst/>
          </a:prstGeom>
          <a:noFill/>
        </p:spPr>
        <p:txBody>
          <a:bodyPr wrap="square">
            <a:spAutoFit/>
          </a:bodyPr>
          <a:lstStyle/>
          <a:p>
            <a:r>
              <a:rPr lang="fr-FR" sz="1200" i="1" dirty="0"/>
              <a:t>Travailler avec les constructeurs pour qu'ils soient prêts à construire et mettre à disposition des opérateurs logistiques des véhicules à énergies alternatives (toutes énergies) d'ici 2024. </a:t>
            </a:r>
          </a:p>
        </p:txBody>
      </p:sp>
      <p:sp>
        <p:nvSpPr>
          <p:cNvPr id="57" name="ZoneTexte 56">
            <a:extLst>
              <a:ext uri="{FF2B5EF4-FFF2-40B4-BE49-F238E27FC236}">
                <a16:creationId xmlns:a16="http://schemas.microsoft.com/office/drawing/2014/main" id="{8A5D9809-D8F9-4D10-A29E-5AF490FF74DF}"/>
              </a:ext>
            </a:extLst>
          </p:cNvPr>
          <p:cNvSpPr txBox="1"/>
          <p:nvPr/>
        </p:nvSpPr>
        <p:spPr>
          <a:xfrm>
            <a:off x="184952" y="4517489"/>
            <a:ext cx="5307134" cy="646331"/>
          </a:xfrm>
          <a:prstGeom prst="rect">
            <a:avLst/>
          </a:prstGeom>
          <a:noFill/>
        </p:spPr>
        <p:txBody>
          <a:bodyPr wrap="square">
            <a:spAutoFit/>
          </a:bodyPr>
          <a:lstStyle/>
          <a:p>
            <a:r>
              <a:rPr lang="fr-FR" sz="1200" i="1" dirty="0"/>
              <a:t>Créer un portail regroupant toutes les informations sur les aides régionales et nationales pour l’acquisition des véhicules à énergies alternatives. Permettre de simplifier la procédure administrative pour les entreprises. </a:t>
            </a:r>
          </a:p>
        </p:txBody>
      </p:sp>
      <p:sp>
        <p:nvSpPr>
          <p:cNvPr id="59" name="ZoneTexte 58">
            <a:extLst>
              <a:ext uri="{FF2B5EF4-FFF2-40B4-BE49-F238E27FC236}">
                <a16:creationId xmlns:a16="http://schemas.microsoft.com/office/drawing/2014/main" id="{F4A1928C-D473-4404-9782-8EE66B7B5864}"/>
              </a:ext>
            </a:extLst>
          </p:cNvPr>
          <p:cNvSpPr txBox="1"/>
          <p:nvPr/>
        </p:nvSpPr>
        <p:spPr>
          <a:xfrm>
            <a:off x="6595960" y="1087413"/>
            <a:ext cx="5504098" cy="1200329"/>
          </a:xfrm>
          <a:prstGeom prst="rect">
            <a:avLst/>
          </a:prstGeom>
          <a:noFill/>
        </p:spPr>
        <p:txBody>
          <a:bodyPr wrap="square">
            <a:spAutoFit/>
          </a:bodyPr>
          <a:lstStyle/>
          <a:p>
            <a:r>
              <a:rPr lang="fr-FR" sz="1200" i="1" dirty="0"/>
              <a:t>Développer l'inter modalité des transports de marchandises, travailler avec le fluvial, le ferroviaire à la mise en commun des moyens de transports intermodaux et à une mutualisation des transports dès que possible  - Identifier des sites intermodaux rail/route/fluvial pour toutes marchandises y compris produits de grande consommation – Développer le partage d'information sur les flux, le taux de remplissage). </a:t>
            </a:r>
          </a:p>
        </p:txBody>
      </p:sp>
      <p:sp>
        <p:nvSpPr>
          <p:cNvPr id="26" name="ZoneTexte 25">
            <a:extLst>
              <a:ext uri="{FF2B5EF4-FFF2-40B4-BE49-F238E27FC236}">
                <a16:creationId xmlns:a16="http://schemas.microsoft.com/office/drawing/2014/main" id="{0029A0A8-1817-47EB-8C91-A1F49558EE08}"/>
              </a:ext>
            </a:extLst>
          </p:cNvPr>
          <p:cNvSpPr txBox="1"/>
          <p:nvPr/>
        </p:nvSpPr>
        <p:spPr>
          <a:xfrm>
            <a:off x="6723553" y="4022511"/>
            <a:ext cx="5128215" cy="523220"/>
          </a:xfrm>
          <a:prstGeom prst="rect">
            <a:avLst/>
          </a:prstGeom>
          <a:noFill/>
        </p:spPr>
        <p:txBody>
          <a:bodyPr wrap="square">
            <a:spAutoFit/>
          </a:bodyPr>
          <a:lstStyle/>
          <a:p>
            <a:r>
              <a:rPr lang="fr-FR" sz="1400" b="1" dirty="0">
                <a:solidFill>
                  <a:srgbClr val="00B050"/>
                </a:solidFill>
              </a:rPr>
              <a:t>Favoriser la collaboration distribution de colis et collecte de déchets dans l’économie circulaire de la ville</a:t>
            </a:r>
          </a:p>
        </p:txBody>
      </p:sp>
      <p:sp>
        <p:nvSpPr>
          <p:cNvPr id="28" name="Triangle isocèle 27">
            <a:extLst>
              <a:ext uri="{FF2B5EF4-FFF2-40B4-BE49-F238E27FC236}">
                <a16:creationId xmlns:a16="http://schemas.microsoft.com/office/drawing/2014/main" id="{A0F7739C-9B1E-4645-8507-847DFCBA4843}"/>
              </a:ext>
            </a:extLst>
          </p:cNvPr>
          <p:cNvSpPr/>
          <p:nvPr/>
        </p:nvSpPr>
        <p:spPr>
          <a:xfrm rot="5400000">
            <a:off x="6618083" y="4138725"/>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a:extLst>
              <a:ext uri="{FF2B5EF4-FFF2-40B4-BE49-F238E27FC236}">
                <a16:creationId xmlns:a16="http://schemas.microsoft.com/office/drawing/2014/main" id="{97B8D054-FD19-4CC8-8F43-79BABEE253DF}"/>
              </a:ext>
            </a:extLst>
          </p:cNvPr>
          <p:cNvSpPr txBox="1"/>
          <p:nvPr/>
        </p:nvSpPr>
        <p:spPr>
          <a:xfrm>
            <a:off x="6628572" y="4532996"/>
            <a:ext cx="5043634" cy="1384995"/>
          </a:xfrm>
          <a:prstGeom prst="rect">
            <a:avLst/>
          </a:prstGeom>
          <a:noFill/>
        </p:spPr>
        <p:txBody>
          <a:bodyPr wrap="square">
            <a:spAutoFit/>
          </a:bodyPr>
          <a:lstStyle/>
          <a:p>
            <a:r>
              <a:rPr lang="fr-FR" sz="1200" i="1" dirty="0"/>
              <a:t>La perspective des JOP métropoles va générer des flux conséquents de produit et d’emballage à recycler. Cette perspective de logistique marchandises induit une nécessité pour la ville et les organisateurs de s’adapter afin de gérer les déchets associés à ces flux.</a:t>
            </a:r>
          </a:p>
          <a:p>
            <a:r>
              <a:rPr lang="fr-FR" sz="1200" i="1" dirty="0"/>
              <a:t>Le vecteur transport de marchandises peut devenir un atout en favorisant le développement d’une collaboration entre les services de collecte des ordures</a:t>
            </a:r>
            <a:r>
              <a:rPr lang="fr-FR" sz="1200" b="0" i="0" dirty="0">
                <a:solidFill>
                  <a:srgbClr val="393939"/>
                </a:solidFill>
                <a:effectLst/>
                <a:latin typeface="Raleway" panose="020B0503030101060003" pitchFamily="34" charset="0"/>
              </a:rPr>
              <a:t> </a:t>
            </a:r>
            <a:r>
              <a:rPr lang="fr-FR" sz="1200" b="0" i="1" dirty="0">
                <a:solidFill>
                  <a:srgbClr val="393939"/>
                </a:solidFill>
                <a:effectLst/>
              </a:rPr>
              <a:t>recyclables, type papier, cartons et emballages</a:t>
            </a:r>
            <a:r>
              <a:rPr lang="fr-FR" sz="1200" i="1" dirty="0"/>
              <a:t> avec les distributeurs de colis.</a:t>
            </a:r>
          </a:p>
        </p:txBody>
      </p:sp>
      <p:sp>
        <p:nvSpPr>
          <p:cNvPr id="2" name="ZoneTexte 1">
            <a:extLst>
              <a:ext uri="{FF2B5EF4-FFF2-40B4-BE49-F238E27FC236}">
                <a16:creationId xmlns:a16="http://schemas.microsoft.com/office/drawing/2014/main" id="{B49005A8-C56D-4A79-9CDC-122CB577A442}"/>
              </a:ext>
            </a:extLst>
          </p:cNvPr>
          <p:cNvSpPr txBox="1"/>
          <p:nvPr/>
        </p:nvSpPr>
        <p:spPr>
          <a:xfrm>
            <a:off x="6588313" y="2691926"/>
            <a:ext cx="5157231" cy="1200329"/>
          </a:xfrm>
          <a:prstGeom prst="rect">
            <a:avLst/>
          </a:prstGeom>
          <a:noFill/>
        </p:spPr>
        <p:txBody>
          <a:bodyPr wrap="square">
            <a:spAutoFit/>
          </a:bodyPr>
          <a:lstStyle/>
          <a:p>
            <a:pPr algn="just"/>
            <a:r>
              <a:rPr lang="fr-FR" sz="1200" i="1" dirty="0"/>
              <a:t>Le programme EVE soutenu par le Ministère accompagne le secteur du transport et de la logistique dans sa réduction des émission de GES et polluants. Adapté au secteur logistique, il intègre désormais l’ensemble des acteurs de la chaine logistique, chargeurs, organisateur de transport et transporteur. Le transport de marchandises et de voyageurs y sont représentés. Cet outil pourrait être associé dans la dynamique environnementale des Jeux 2024. </a:t>
            </a:r>
          </a:p>
        </p:txBody>
      </p:sp>
      <p:sp>
        <p:nvSpPr>
          <p:cNvPr id="3" name="ZoneTexte 2">
            <a:extLst>
              <a:ext uri="{FF2B5EF4-FFF2-40B4-BE49-F238E27FC236}">
                <a16:creationId xmlns:a16="http://schemas.microsoft.com/office/drawing/2014/main" id="{2661EB19-467F-494C-ACB9-09416A80E9BF}"/>
              </a:ext>
            </a:extLst>
          </p:cNvPr>
          <p:cNvSpPr txBox="1"/>
          <p:nvPr/>
        </p:nvSpPr>
        <p:spPr>
          <a:xfrm>
            <a:off x="11558017" y="6525684"/>
            <a:ext cx="484152" cy="307777"/>
          </a:xfrm>
          <a:prstGeom prst="rect">
            <a:avLst/>
          </a:prstGeom>
          <a:noFill/>
        </p:spPr>
        <p:txBody>
          <a:bodyPr wrap="square" rtlCol="0">
            <a:spAutoFit/>
          </a:bodyPr>
          <a:lstStyle/>
          <a:p>
            <a:r>
              <a:rPr lang="fr-FR" sz="1400" dirty="0"/>
              <a:t>20</a:t>
            </a:r>
          </a:p>
        </p:txBody>
      </p:sp>
    </p:spTree>
    <p:extLst>
      <p:ext uri="{BB962C8B-B14F-4D97-AF65-F5344CB8AC3E}">
        <p14:creationId xmlns:p14="http://schemas.microsoft.com/office/powerpoint/2010/main" val="158467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41181DF4-5250-43F5-B32B-758E340234BC}"/>
              </a:ext>
            </a:extLst>
          </p:cNvPr>
          <p:cNvSpPr txBox="1"/>
          <p:nvPr/>
        </p:nvSpPr>
        <p:spPr>
          <a:xfrm>
            <a:off x="1947931" y="147289"/>
            <a:ext cx="1929125" cy="369332"/>
          </a:xfrm>
          <a:prstGeom prst="rect">
            <a:avLst/>
          </a:prstGeom>
          <a:solidFill>
            <a:srgbClr val="00B050"/>
          </a:solidFill>
        </p:spPr>
        <p:txBody>
          <a:bodyPr wrap="square" rtlCol="0">
            <a:spAutoFit/>
          </a:bodyPr>
          <a:lstStyle/>
          <a:p>
            <a:r>
              <a:rPr lang="fr-FR" b="1" dirty="0">
                <a:solidFill>
                  <a:schemeClr val="bg1"/>
                </a:solidFill>
              </a:rPr>
              <a:t>ENVIRONNEMENT</a:t>
            </a:r>
          </a:p>
        </p:txBody>
      </p:sp>
      <p:sp>
        <p:nvSpPr>
          <p:cNvPr id="33" name="ZoneTexte 32">
            <a:extLst>
              <a:ext uri="{FF2B5EF4-FFF2-40B4-BE49-F238E27FC236}">
                <a16:creationId xmlns:a16="http://schemas.microsoft.com/office/drawing/2014/main" id="{A39EDC21-A14E-4478-89D5-189D69CC8697}"/>
              </a:ext>
            </a:extLst>
          </p:cNvPr>
          <p:cNvSpPr txBox="1"/>
          <p:nvPr/>
        </p:nvSpPr>
        <p:spPr>
          <a:xfrm>
            <a:off x="403221" y="2983176"/>
            <a:ext cx="5344912" cy="523220"/>
          </a:xfrm>
          <a:prstGeom prst="rect">
            <a:avLst/>
          </a:prstGeom>
          <a:noFill/>
        </p:spPr>
        <p:txBody>
          <a:bodyPr wrap="square">
            <a:spAutoFit/>
          </a:bodyPr>
          <a:lstStyle/>
          <a:p>
            <a:r>
              <a:rPr lang="fr-FR" sz="1400" b="1" dirty="0">
                <a:solidFill>
                  <a:srgbClr val="00B050"/>
                </a:solidFill>
              </a:rPr>
              <a:t>Développer des outils pédagogiques et de décisions d’investissement vers les énergies alternatives</a:t>
            </a:r>
          </a:p>
        </p:txBody>
      </p:sp>
      <p:cxnSp>
        <p:nvCxnSpPr>
          <p:cNvPr id="40" name="Connecteur droit 39">
            <a:extLst>
              <a:ext uri="{FF2B5EF4-FFF2-40B4-BE49-F238E27FC236}">
                <a16:creationId xmlns:a16="http://schemas.microsoft.com/office/drawing/2014/main" id="{FBDF01CB-FD0F-4152-9A84-11C1B1DDEEE0}"/>
              </a:ext>
            </a:extLst>
          </p:cNvPr>
          <p:cNvCxnSpPr>
            <a:cxnSpLocks/>
          </p:cNvCxnSpPr>
          <p:nvPr/>
        </p:nvCxnSpPr>
        <p:spPr>
          <a:xfrm>
            <a:off x="259258" y="6442448"/>
            <a:ext cx="10459158" cy="294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C6AE6D17-EFFE-47BF-B1D8-81B8CBC9836E}"/>
              </a:ext>
            </a:extLst>
          </p:cNvPr>
          <p:cNvCxnSpPr>
            <a:cxnSpLocks/>
          </p:cNvCxnSpPr>
          <p:nvPr/>
        </p:nvCxnSpPr>
        <p:spPr>
          <a:xfrm>
            <a:off x="10703354" y="6442448"/>
            <a:ext cx="177217" cy="1957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04EDB2A9-D8E7-43AF-9B88-2DACDF484077}"/>
              </a:ext>
            </a:extLst>
          </p:cNvPr>
          <p:cNvCxnSpPr>
            <a:cxnSpLocks/>
          </p:cNvCxnSpPr>
          <p:nvPr/>
        </p:nvCxnSpPr>
        <p:spPr>
          <a:xfrm flipH="1">
            <a:off x="10857747" y="6442448"/>
            <a:ext cx="145916" cy="1957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51013F9D-BCA1-491F-8ABF-322056AE320F}"/>
              </a:ext>
            </a:extLst>
          </p:cNvPr>
          <p:cNvCxnSpPr>
            <a:cxnSpLocks/>
          </p:cNvCxnSpPr>
          <p:nvPr/>
        </p:nvCxnSpPr>
        <p:spPr>
          <a:xfrm flipV="1">
            <a:off x="11001024" y="6442448"/>
            <a:ext cx="1190976" cy="346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Triangle isocèle 57">
            <a:extLst>
              <a:ext uri="{FF2B5EF4-FFF2-40B4-BE49-F238E27FC236}">
                <a16:creationId xmlns:a16="http://schemas.microsoft.com/office/drawing/2014/main" id="{FE70AE15-014A-4A2A-B98E-391EB85C779F}"/>
              </a:ext>
            </a:extLst>
          </p:cNvPr>
          <p:cNvSpPr/>
          <p:nvPr/>
        </p:nvSpPr>
        <p:spPr>
          <a:xfrm rot="5400000">
            <a:off x="299907" y="3135637"/>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5C1B6EF1-DF02-4E3C-AF0F-3C852FE7563E}"/>
              </a:ext>
            </a:extLst>
          </p:cNvPr>
          <p:cNvSpPr/>
          <p:nvPr/>
        </p:nvSpPr>
        <p:spPr>
          <a:xfrm rot="10800000">
            <a:off x="10653827" y="6263044"/>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a:extLst>
              <a:ext uri="{FF2B5EF4-FFF2-40B4-BE49-F238E27FC236}">
                <a16:creationId xmlns:a16="http://schemas.microsoft.com/office/drawing/2014/main" id="{EFE5EF89-ABFC-4BC2-9616-473719AA2543}"/>
              </a:ext>
            </a:extLst>
          </p:cNvPr>
          <p:cNvSpPr/>
          <p:nvPr/>
        </p:nvSpPr>
        <p:spPr>
          <a:xfrm rot="10800000">
            <a:off x="1266233"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34753225-D1DE-4D14-A2AD-37F3EE760F6E}"/>
              </a:ext>
            </a:extLst>
          </p:cNvPr>
          <p:cNvSpPr txBox="1"/>
          <p:nvPr/>
        </p:nvSpPr>
        <p:spPr>
          <a:xfrm>
            <a:off x="8645142" y="2756187"/>
            <a:ext cx="2534417" cy="369332"/>
          </a:xfrm>
          <a:prstGeom prst="rect">
            <a:avLst/>
          </a:prstGeom>
          <a:noFill/>
        </p:spPr>
        <p:txBody>
          <a:bodyPr wrap="square" rtlCol="0">
            <a:spAutoFit/>
          </a:bodyPr>
          <a:lstStyle/>
          <a:p>
            <a:r>
              <a:rPr lang="fr-FR" i="1" dirty="0">
                <a:solidFill>
                  <a:srgbClr val="00B050"/>
                </a:solidFill>
              </a:rPr>
              <a:t>Elodie DUPRAY – GRDF</a:t>
            </a:r>
          </a:p>
        </p:txBody>
      </p:sp>
      <p:sp>
        <p:nvSpPr>
          <p:cNvPr id="3" name="ZoneTexte 2">
            <a:extLst>
              <a:ext uri="{FF2B5EF4-FFF2-40B4-BE49-F238E27FC236}">
                <a16:creationId xmlns:a16="http://schemas.microsoft.com/office/drawing/2014/main" id="{45E3A8E9-2204-491D-B439-9AE6C5774202}"/>
              </a:ext>
            </a:extLst>
          </p:cNvPr>
          <p:cNvSpPr txBox="1"/>
          <p:nvPr/>
        </p:nvSpPr>
        <p:spPr>
          <a:xfrm>
            <a:off x="6296521" y="3608543"/>
            <a:ext cx="795528" cy="830997"/>
          </a:xfrm>
          <a:prstGeom prst="rect">
            <a:avLst/>
          </a:prstGeom>
          <a:noFill/>
        </p:spPr>
        <p:txBody>
          <a:bodyPr wrap="square" rtlCol="0">
            <a:spAutoFit/>
          </a:bodyPr>
          <a:lstStyle/>
          <a:p>
            <a:r>
              <a:rPr lang="fr-FR" sz="4800" dirty="0">
                <a:solidFill>
                  <a:srgbClr val="00B050"/>
                </a:solidFill>
                <a:latin typeface="AnticFont" pitchFamily="2" charset="0"/>
              </a:rPr>
              <a:t>"</a:t>
            </a:r>
            <a:endParaRPr lang="fr-FR" sz="4800" dirty="0">
              <a:solidFill>
                <a:srgbClr val="00B050"/>
              </a:solidFill>
            </a:endParaRPr>
          </a:p>
        </p:txBody>
      </p:sp>
      <p:sp>
        <p:nvSpPr>
          <p:cNvPr id="11" name="ZoneTexte 10">
            <a:extLst>
              <a:ext uri="{FF2B5EF4-FFF2-40B4-BE49-F238E27FC236}">
                <a16:creationId xmlns:a16="http://schemas.microsoft.com/office/drawing/2014/main" id="{34E535EA-B777-49C0-B1E4-E61C0E2B440A}"/>
              </a:ext>
            </a:extLst>
          </p:cNvPr>
          <p:cNvSpPr txBox="1"/>
          <p:nvPr/>
        </p:nvSpPr>
        <p:spPr>
          <a:xfrm rot="10800000" flipH="1">
            <a:off x="11071390" y="4524325"/>
            <a:ext cx="795528" cy="830997"/>
          </a:xfrm>
          <a:prstGeom prst="rect">
            <a:avLst/>
          </a:prstGeom>
          <a:noFill/>
        </p:spPr>
        <p:txBody>
          <a:bodyPr wrap="square" rtlCol="0">
            <a:spAutoFit/>
          </a:bodyPr>
          <a:lstStyle/>
          <a:p>
            <a:r>
              <a:rPr lang="fr-FR" sz="4800" dirty="0">
                <a:solidFill>
                  <a:srgbClr val="00B050"/>
                </a:solidFill>
                <a:latin typeface="AnticFont" pitchFamily="2" charset="0"/>
              </a:rPr>
              <a:t>"</a:t>
            </a:r>
            <a:endParaRPr lang="fr-FR" sz="4800" dirty="0">
              <a:solidFill>
                <a:srgbClr val="00B050"/>
              </a:solidFill>
            </a:endParaRPr>
          </a:p>
        </p:txBody>
      </p:sp>
      <p:sp>
        <p:nvSpPr>
          <p:cNvPr id="14" name="ZoneTexte 13">
            <a:extLst>
              <a:ext uri="{FF2B5EF4-FFF2-40B4-BE49-F238E27FC236}">
                <a16:creationId xmlns:a16="http://schemas.microsoft.com/office/drawing/2014/main" id="{F7D4A204-3053-4F88-8C1C-894C567DB316}"/>
              </a:ext>
            </a:extLst>
          </p:cNvPr>
          <p:cNvSpPr txBox="1"/>
          <p:nvPr/>
        </p:nvSpPr>
        <p:spPr>
          <a:xfrm>
            <a:off x="8114630" y="5678599"/>
            <a:ext cx="2666532" cy="369332"/>
          </a:xfrm>
          <a:prstGeom prst="rect">
            <a:avLst/>
          </a:prstGeom>
          <a:noFill/>
        </p:spPr>
        <p:txBody>
          <a:bodyPr wrap="square" rtlCol="0">
            <a:spAutoFit/>
          </a:bodyPr>
          <a:lstStyle/>
          <a:p>
            <a:r>
              <a:rPr lang="fr-FR" i="1" dirty="0">
                <a:solidFill>
                  <a:srgbClr val="00B050"/>
                </a:solidFill>
              </a:rPr>
              <a:t>François GUITTON – FNTR</a:t>
            </a:r>
          </a:p>
        </p:txBody>
      </p:sp>
      <p:sp>
        <p:nvSpPr>
          <p:cNvPr id="19" name="ZoneTexte 18">
            <a:extLst>
              <a:ext uri="{FF2B5EF4-FFF2-40B4-BE49-F238E27FC236}">
                <a16:creationId xmlns:a16="http://schemas.microsoft.com/office/drawing/2014/main" id="{055E51DF-DC6A-41D2-B51E-48E1DF168D2A}"/>
              </a:ext>
            </a:extLst>
          </p:cNvPr>
          <p:cNvSpPr txBox="1"/>
          <p:nvPr/>
        </p:nvSpPr>
        <p:spPr>
          <a:xfrm>
            <a:off x="377660" y="979649"/>
            <a:ext cx="5128215" cy="307777"/>
          </a:xfrm>
          <a:prstGeom prst="rect">
            <a:avLst/>
          </a:prstGeom>
          <a:noFill/>
        </p:spPr>
        <p:txBody>
          <a:bodyPr wrap="square">
            <a:spAutoFit/>
          </a:bodyPr>
          <a:lstStyle/>
          <a:p>
            <a:r>
              <a:rPr lang="fr-FR" sz="1400" b="1" dirty="0">
                <a:solidFill>
                  <a:srgbClr val="00B050"/>
                </a:solidFill>
              </a:rPr>
              <a:t>Favoriser l’optimisation des emballages des produits transportés.</a:t>
            </a:r>
          </a:p>
        </p:txBody>
      </p:sp>
      <p:sp>
        <p:nvSpPr>
          <p:cNvPr id="20" name="Triangle isocèle 19">
            <a:extLst>
              <a:ext uri="{FF2B5EF4-FFF2-40B4-BE49-F238E27FC236}">
                <a16:creationId xmlns:a16="http://schemas.microsoft.com/office/drawing/2014/main" id="{FAC9489D-D842-4F01-A196-E077F64AC1A5}"/>
              </a:ext>
            </a:extLst>
          </p:cNvPr>
          <p:cNvSpPr/>
          <p:nvPr/>
        </p:nvSpPr>
        <p:spPr>
          <a:xfrm rot="5400000">
            <a:off x="272190" y="1095863"/>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9" name="Connecteur droit 78">
            <a:extLst>
              <a:ext uri="{FF2B5EF4-FFF2-40B4-BE49-F238E27FC236}">
                <a16:creationId xmlns:a16="http://schemas.microsoft.com/office/drawing/2014/main" id="{4423EE2B-366C-443C-A3D9-A29A494672C9}"/>
              </a:ext>
            </a:extLst>
          </p:cNvPr>
          <p:cNvCxnSpPr>
            <a:cxnSpLocks/>
          </p:cNvCxnSpPr>
          <p:nvPr/>
        </p:nvCxnSpPr>
        <p:spPr>
          <a:xfrm>
            <a:off x="7077156" y="5343798"/>
            <a:ext cx="2311208" cy="1152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B871A5DA-302F-4E7D-BFE5-79104A73B8D5}"/>
              </a:ext>
            </a:extLst>
          </p:cNvPr>
          <p:cNvCxnSpPr>
            <a:cxnSpLocks/>
          </p:cNvCxnSpPr>
          <p:nvPr/>
        </p:nvCxnSpPr>
        <p:spPr>
          <a:xfrm>
            <a:off x="9373302" y="5352379"/>
            <a:ext cx="177217" cy="1957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67B8A1C8-F514-43FB-82AD-C6532E29A689}"/>
              </a:ext>
            </a:extLst>
          </p:cNvPr>
          <p:cNvCxnSpPr>
            <a:cxnSpLocks/>
          </p:cNvCxnSpPr>
          <p:nvPr/>
        </p:nvCxnSpPr>
        <p:spPr>
          <a:xfrm flipH="1">
            <a:off x="9527695" y="5352379"/>
            <a:ext cx="145916" cy="1957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B4C3C530-B4B6-4C79-8DFB-FC2AA082DD7B}"/>
              </a:ext>
            </a:extLst>
          </p:cNvPr>
          <p:cNvCxnSpPr>
            <a:cxnSpLocks/>
          </p:cNvCxnSpPr>
          <p:nvPr/>
        </p:nvCxnSpPr>
        <p:spPr>
          <a:xfrm flipV="1">
            <a:off x="9658210" y="5355322"/>
            <a:ext cx="1190976" cy="346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51C94B95-8DBC-4BA5-A27A-7DB3318DD3F6}"/>
              </a:ext>
            </a:extLst>
          </p:cNvPr>
          <p:cNvSpPr txBox="1"/>
          <p:nvPr/>
        </p:nvSpPr>
        <p:spPr>
          <a:xfrm>
            <a:off x="6755977" y="3721612"/>
            <a:ext cx="4696766" cy="1569660"/>
          </a:xfrm>
          <a:prstGeom prst="rect">
            <a:avLst/>
          </a:prstGeom>
          <a:noFill/>
        </p:spPr>
        <p:txBody>
          <a:bodyPr wrap="square">
            <a:spAutoFit/>
          </a:bodyPr>
          <a:lstStyle/>
          <a:p>
            <a:pPr algn="just"/>
            <a:r>
              <a:rPr lang="fr-FR" sz="1600" i="1" dirty="0">
                <a:solidFill>
                  <a:srgbClr val="00B050"/>
                </a:solidFill>
              </a:rPr>
              <a:t>La logistique urbaine et la livraison du dernier kilomètre obéissent à deux défis : écologique et économique ; les Jeux Olympiques et Paralympiques 2024  ( avant -pendant – et après) sont  l’occasion de mettre en œuvre une logistique urbaine optimisée  et répondant à ces deux  objectifs.</a:t>
            </a:r>
          </a:p>
        </p:txBody>
      </p:sp>
      <p:sp>
        <p:nvSpPr>
          <p:cNvPr id="44" name="ZoneTexte 43">
            <a:extLst>
              <a:ext uri="{FF2B5EF4-FFF2-40B4-BE49-F238E27FC236}">
                <a16:creationId xmlns:a16="http://schemas.microsoft.com/office/drawing/2014/main" id="{E5194D8D-F41C-4E96-9090-8C3C7E17B4E5}"/>
              </a:ext>
            </a:extLst>
          </p:cNvPr>
          <p:cNvSpPr txBox="1"/>
          <p:nvPr/>
        </p:nvSpPr>
        <p:spPr>
          <a:xfrm>
            <a:off x="6511342" y="918210"/>
            <a:ext cx="5196341" cy="1323439"/>
          </a:xfrm>
          <a:prstGeom prst="rect">
            <a:avLst/>
          </a:prstGeom>
          <a:noFill/>
        </p:spPr>
        <p:txBody>
          <a:bodyPr wrap="square">
            <a:spAutoFit/>
          </a:bodyPr>
          <a:lstStyle/>
          <a:p>
            <a:pPr algn="just"/>
            <a:r>
              <a:rPr lang="fr-FR" sz="1600" i="1" dirty="0">
                <a:solidFill>
                  <a:srgbClr val="00B050"/>
                </a:solidFill>
              </a:rPr>
              <a:t>Ces jeux doivent être l’occasion pour la filière logistique de s’engager encore plus dans la transition énergétique. L’objectif d’être prêt pour une logistique la plus vertueuse possible en 2024 sera une étape importante pour la neutralité carbone en 2050.  </a:t>
            </a:r>
          </a:p>
        </p:txBody>
      </p:sp>
      <p:sp>
        <p:nvSpPr>
          <p:cNvPr id="21" name="ZoneTexte 20">
            <a:extLst>
              <a:ext uri="{FF2B5EF4-FFF2-40B4-BE49-F238E27FC236}">
                <a16:creationId xmlns:a16="http://schemas.microsoft.com/office/drawing/2014/main" id="{46D8B620-81E8-4566-A34A-5F33BEEBF4E0}"/>
              </a:ext>
            </a:extLst>
          </p:cNvPr>
          <p:cNvSpPr txBox="1"/>
          <p:nvPr/>
        </p:nvSpPr>
        <p:spPr>
          <a:xfrm>
            <a:off x="6113578" y="696551"/>
            <a:ext cx="795528" cy="830997"/>
          </a:xfrm>
          <a:prstGeom prst="rect">
            <a:avLst/>
          </a:prstGeom>
          <a:noFill/>
        </p:spPr>
        <p:txBody>
          <a:bodyPr wrap="square" rtlCol="0">
            <a:spAutoFit/>
          </a:bodyPr>
          <a:lstStyle/>
          <a:p>
            <a:r>
              <a:rPr lang="fr-FR" sz="4800" dirty="0">
                <a:solidFill>
                  <a:srgbClr val="00B050"/>
                </a:solidFill>
                <a:latin typeface="AnticFont" pitchFamily="2" charset="0"/>
              </a:rPr>
              <a:t>"</a:t>
            </a:r>
            <a:endParaRPr lang="fr-FR" sz="4800" dirty="0">
              <a:solidFill>
                <a:srgbClr val="00B050"/>
              </a:solidFill>
            </a:endParaRPr>
          </a:p>
        </p:txBody>
      </p:sp>
      <p:sp>
        <p:nvSpPr>
          <p:cNvPr id="22" name="ZoneTexte 21">
            <a:extLst>
              <a:ext uri="{FF2B5EF4-FFF2-40B4-BE49-F238E27FC236}">
                <a16:creationId xmlns:a16="http://schemas.microsoft.com/office/drawing/2014/main" id="{83731735-AC6E-4B01-913B-417F039793EF}"/>
              </a:ext>
            </a:extLst>
          </p:cNvPr>
          <p:cNvSpPr txBox="1"/>
          <p:nvPr/>
        </p:nvSpPr>
        <p:spPr>
          <a:xfrm rot="10800000" flipH="1">
            <a:off x="11284954" y="1577228"/>
            <a:ext cx="795528" cy="830997"/>
          </a:xfrm>
          <a:prstGeom prst="rect">
            <a:avLst/>
          </a:prstGeom>
          <a:noFill/>
        </p:spPr>
        <p:txBody>
          <a:bodyPr wrap="square" rtlCol="0">
            <a:spAutoFit/>
          </a:bodyPr>
          <a:lstStyle/>
          <a:p>
            <a:r>
              <a:rPr lang="fr-FR" sz="4800" dirty="0">
                <a:solidFill>
                  <a:srgbClr val="00B050"/>
                </a:solidFill>
                <a:latin typeface="AnticFont" pitchFamily="2" charset="0"/>
              </a:rPr>
              <a:t>"</a:t>
            </a:r>
            <a:endParaRPr lang="fr-FR" sz="4800" dirty="0">
              <a:solidFill>
                <a:srgbClr val="00B050"/>
              </a:solidFill>
            </a:endParaRPr>
          </a:p>
        </p:txBody>
      </p:sp>
      <p:cxnSp>
        <p:nvCxnSpPr>
          <p:cNvPr id="48" name="Connecteur droit 47">
            <a:extLst>
              <a:ext uri="{FF2B5EF4-FFF2-40B4-BE49-F238E27FC236}">
                <a16:creationId xmlns:a16="http://schemas.microsoft.com/office/drawing/2014/main" id="{F76AB4D3-1800-43FA-AAAF-9B9E8EF781A1}"/>
              </a:ext>
            </a:extLst>
          </p:cNvPr>
          <p:cNvCxnSpPr>
            <a:cxnSpLocks/>
          </p:cNvCxnSpPr>
          <p:nvPr/>
        </p:nvCxnSpPr>
        <p:spPr>
          <a:xfrm>
            <a:off x="7315896" y="2445169"/>
            <a:ext cx="2311208" cy="1152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33775659-0FC0-46B2-8D66-AC3E0BE03D6D}"/>
              </a:ext>
            </a:extLst>
          </p:cNvPr>
          <p:cNvCxnSpPr>
            <a:cxnSpLocks/>
          </p:cNvCxnSpPr>
          <p:nvPr/>
        </p:nvCxnSpPr>
        <p:spPr>
          <a:xfrm>
            <a:off x="9612042" y="2453750"/>
            <a:ext cx="177217" cy="1957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4135FACB-F46F-43D2-AB02-1BAB58992CB4}"/>
              </a:ext>
            </a:extLst>
          </p:cNvPr>
          <p:cNvCxnSpPr>
            <a:cxnSpLocks/>
          </p:cNvCxnSpPr>
          <p:nvPr/>
        </p:nvCxnSpPr>
        <p:spPr>
          <a:xfrm flipH="1">
            <a:off x="9766435" y="2453750"/>
            <a:ext cx="145916" cy="1957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E54DEC09-90B9-43E4-827E-35F651E19A2E}"/>
              </a:ext>
            </a:extLst>
          </p:cNvPr>
          <p:cNvCxnSpPr>
            <a:cxnSpLocks/>
          </p:cNvCxnSpPr>
          <p:nvPr/>
        </p:nvCxnSpPr>
        <p:spPr>
          <a:xfrm flipV="1">
            <a:off x="9896950" y="2456693"/>
            <a:ext cx="1190976" cy="346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B634CD44-E141-420E-B4EC-A05754C5C94C}"/>
              </a:ext>
            </a:extLst>
          </p:cNvPr>
          <p:cNvSpPr txBox="1"/>
          <p:nvPr/>
        </p:nvSpPr>
        <p:spPr>
          <a:xfrm>
            <a:off x="327949" y="1464447"/>
            <a:ext cx="5552960" cy="1384995"/>
          </a:xfrm>
          <a:prstGeom prst="rect">
            <a:avLst/>
          </a:prstGeom>
          <a:noFill/>
        </p:spPr>
        <p:txBody>
          <a:bodyPr wrap="square">
            <a:spAutoFit/>
          </a:bodyPr>
          <a:lstStyle/>
          <a:p>
            <a:pPr algn="just"/>
            <a:r>
              <a:rPr lang="fr-FR" sz="1200" i="1" dirty="0"/>
              <a:t>Avec un taux moyen de 40 % de vide les volumes marchandises les opérations de transport du e-commerce ne peuvent être optimisées et représentent 20 % du flux en ville. Le poids transporté moyen des marchandises par camion 100% rempli a chuté de 12 T à 7 T en quelques années. Ceci générant des opérations de transport multipliées.</a:t>
            </a:r>
          </a:p>
          <a:p>
            <a:pPr algn="just"/>
            <a:r>
              <a:rPr lang="fr-FR" sz="1200" i="1" dirty="0"/>
              <a:t>L’optimisation du transport doit être traitée en amont de l’opération de transport et implique donc les chargeurs, industriels, e-commerçants. Optimiser l’emballage c’est aussi diminuer le nombre de véhicules dans les villes. </a:t>
            </a:r>
          </a:p>
        </p:txBody>
      </p:sp>
      <p:sp>
        <p:nvSpPr>
          <p:cNvPr id="12" name="ZoneTexte 11">
            <a:extLst>
              <a:ext uri="{FF2B5EF4-FFF2-40B4-BE49-F238E27FC236}">
                <a16:creationId xmlns:a16="http://schemas.microsoft.com/office/drawing/2014/main" id="{C776112B-259E-4E59-A8FD-469A55DB01AC}"/>
              </a:ext>
            </a:extLst>
          </p:cNvPr>
          <p:cNvSpPr txBox="1"/>
          <p:nvPr/>
        </p:nvSpPr>
        <p:spPr>
          <a:xfrm>
            <a:off x="370763" y="3549426"/>
            <a:ext cx="5552959" cy="1200329"/>
          </a:xfrm>
          <a:prstGeom prst="rect">
            <a:avLst/>
          </a:prstGeom>
          <a:noFill/>
        </p:spPr>
        <p:txBody>
          <a:bodyPr wrap="square">
            <a:spAutoFit/>
          </a:bodyPr>
          <a:lstStyle/>
          <a:p>
            <a:pPr algn="just"/>
            <a:r>
              <a:rPr lang="fr-FR" sz="1200" i="1" dirty="0"/>
              <a:t>80% des entreprises du secteur sont des PME/TPE. La pédagogie, l’accompagnement vers la transition énergétique doit être d’autant plus accessible pour ces entreprises. Une première démarche a été effectuée au travers du site TERRE-TLF (</a:t>
            </a:r>
            <a:r>
              <a:rPr lang="fr-FR" sz="1200" i="1" dirty="0">
                <a:hlinkClick r:id="rId2"/>
              </a:rPr>
              <a:t>www.terre-tlf.fr</a:t>
            </a:r>
            <a:r>
              <a:rPr lang="fr-FR" sz="1200" i="1" dirty="0"/>
              <a:t>). Il est nécessaire de développer complémentairement des outils d’aides à la décision d’investissement afin de les guider vers des choix énergétiques d’acquisition adaptés économiquement. </a:t>
            </a:r>
          </a:p>
        </p:txBody>
      </p:sp>
      <p:sp>
        <p:nvSpPr>
          <p:cNvPr id="13" name="ZoneTexte 12">
            <a:extLst>
              <a:ext uri="{FF2B5EF4-FFF2-40B4-BE49-F238E27FC236}">
                <a16:creationId xmlns:a16="http://schemas.microsoft.com/office/drawing/2014/main" id="{73631134-9680-4DC2-9795-3CD74DCD7DBE}"/>
              </a:ext>
            </a:extLst>
          </p:cNvPr>
          <p:cNvSpPr txBox="1"/>
          <p:nvPr/>
        </p:nvSpPr>
        <p:spPr>
          <a:xfrm>
            <a:off x="11558017" y="6525684"/>
            <a:ext cx="484152" cy="307777"/>
          </a:xfrm>
          <a:prstGeom prst="rect">
            <a:avLst/>
          </a:prstGeom>
          <a:noFill/>
        </p:spPr>
        <p:txBody>
          <a:bodyPr wrap="square" rtlCol="0">
            <a:spAutoFit/>
          </a:bodyPr>
          <a:lstStyle/>
          <a:p>
            <a:r>
              <a:rPr lang="fr-FR" sz="1400" dirty="0"/>
              <a:t>21</a:t>
            </a:r>
          </a:p>
        </p:txBody>
      </p:sp>
      <p:sp>
        <p:nvSpPr>
          <p:cNvPr id="52" name="ZoneTexte 51">
            <a:extLst>
              <a:ext uri="{FF2B5EF4-FFF2-40B4-BE49-F238E27FC236}">
                <a16:creationId xmlns:a16="http://schemas.microsoft.com/office/drawing/2014/main" id="{FC9C88AF-499B-44C6-B236-D2024A186658}"/>
              </a:ext>
            </a:extLst>
          </p:cNvPr>
          <p:cNvSpPr txBox="1"/>
          <p:nvPr/>
        </p:nvSpPr>
        <p:spPr>
          <a:xfrm>
            <a:off x="402734" y="4917078"/>
            <a:ext cx="5654353" cy="307777"/>
          </a:xfrm>
          <a:prstGeom prst="rect">
            <a:avLst/>
          </a:prstGeom>
          <a:noFill/>
        </p:spPr>
        <p:txBody>
          <a:bodyPr wrap="square">
            <a:spAutoFit/>
          </a:bodyPr>
          <a:lstStyle/>
          <a:p>
            <a:r>
              <a:rPr lang="fr-FR" sz="1400" b="1" dirty="0">
                <a:solidFill>
                  <a:srgbClr val="00B050"/>
                </a:solidFill>
              </a:rPr>
              <a:t>Développer les solutions partagées de véhicules à énergies alternatives.</a:t>
            </a:r>
          </a:p>
        </p:txBody>
      </p:sp>
      <p:sp>
        <p:nvSpPr>
          <p:cNvPr id="53" name="Triangle isocèle 52">
            <a:extLst>
              <a:ext uri="{FF2B5EF4-FFF2-40B4-BE49-F238E27FC236}">
                <a16:creationId xmlns:a16="http://schemas.microsoft.com/office/drawing/2014/main" id="{D1E1D6D1-BB31-47FD-8E71-DFEDA38F50A1}"/>
              </a:ext>
            </a:extLst>
          </p:cNvPr>
          <p:cNvSpPr/>
          <p:nvPr/>
        </p:nvSpPr>
        <p:spPr>
          <a:xfrm rot="5400000">
            <a:off x="294835" y="5022633"/>
            <a:ext cx="141714" cy="8452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1992B558-FA7D-4876-A79A-E34508D26D51}"/>
              </a:ext>
            </a:extLst>
          </p:cNvPr>
          <p:cNvSpPr txBox="1"/>
          <p:nvPr/>
        </p:nvSpPr>
        <p:spPr>
          <a:xfrm>
            <a:off x="391760" y="5236496"/>
            <a:ext cx="5531962" cy="646331"/>
          </a:xfrm>
          <a:prstGeom prst="rect">
            <a:avLst/>
          </a:prstGeom>
          <a:noFill/>
        </p:spPr>
        <p:txBody>
          <a:bodyPr wrap="square" rtlCol="0">
            <a:spAutoFit/>
          </a:bodyPr>
          <a:lstStyle/>
          <a:p>
            <a:r>
              <a:rPr lang="fr-FR" sz="1200" i="1" dirty="0"/>
              <a:t>Favoriser le déploiement de systèmes d’autopartage sur les Véhicules Utilitaires Légers et véhicules de capacité supérieur avec des motorisations vertueuses (électrique / hydrogène)</a:t>
            </a:r>
          </a:p>
        </p:txBody>
      </p:sp>
    </p:spTree>
    <p:extLst>
      <p:ext uri="{BB962C8B-B14F-4D97-AF65-F5344CB8AC3E}">
        <p14:creationId xmlns:p14="http://schemas.microsoft.com/office/powerpoint/2010/main" val="149392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254A8259-F16E-42EA-BFAA-D07CCB51347C}"/>
              </a:ext>
            </a:extLst>
          </p:cNvPr>
          <p:cNvSpPr txBox="1"/>
          <p:nvPr/>
        </p:nvSpPr>
        <p:spPr>
          <a:xfrm>
            <a:off x="923066" y="1705793"/>
            <a:ext cx="4961946" cy="375552"/>
          </a:xfrm>
          <a:prstGeom prst="rect">
            <a:avLst/>
          </a:prstGeom>
          <a:noFill/>
        </p:spPr>
        <p:txBody>
          <a:bodyPr wrap="square">
            <a:spAutoFit/>
          </a:bodyPr>
          <a:lstStyle/>
          <a:p>
            <a:pPr>
              <a:lnSpc>
                <a:spcPct val="107000"/>
              </a:lnSpc>
              <a:spcAft>
                <a:spcPts val="800"/>
              </a:spcAft>
            </a:pPr>
            <a:r>
              <a:rPr lang="fr-FR" sz="1800" b="1"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Des règles du jeu adaptées au défi logistique » </a:t>
            </a:r>
            <a:endParaRPr lang="fr-FR" sz="11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F111857F-02DE-4FB7-A643-53C0AD702DA4}"/>
              </a:ext>
            </a:extLst>
          </p:cNvPr>
          <p:cNvSpPr txBox="1"/>
          <p:nvPr/>
        </p:nvSpPr>
        <p:spPr>
          <a:xfrm>
            <a:off x="1947931" y="147289"/>
            <a:ext cx="1956557" cy="369332"/>
          </a:xfrm>
          <a:prstGeom prst="rect">
            <a:avLst/>
          </a:prstGeom>
          <a:solidFill>
            <a:schemeClr val="tx1">
              <a:lumMod val="50000"/>
              <a:lumOff val="50000"/>
            </a:schemeClr>
          </a:solidFill>
        </p:spPr>
        <p:txBody>
          <a:bodyPr wrap="square" rtlCol="0">
            <a:spAutoFit/>
          </a:bodyPr>
          <a:lstStyle/>
          <a:p>
            <a:r>
              <a:rPr lang="fr-FR" b="1" dirty="0">
                <a:solidFill>
                  <a:schemeClr val="bg1"/>
                </a:solidFill>
              </a:rPr>
              <a:t>R</a:t>
            </a:r>
            <a:r>
              <a:rPr lang="fr-FR" b="1" dirty="0">
                <a:solidFill>
                  <a:schemeClr val="bg1"/>
                </a:solidFill>
                <a:latin typeface="Calibri" panose="020F0502020204030204" pitchFamily="34" charset="0"/>
                <a:cs typeface="Calibri" panose="020F0502020204030204" pitchFamily="34" charset="0"/>
              </a:rPr>
              <a:t>É</a:t>
            </a:r>
            <a:r>
              <a:rPr lang="fr-FR" b="1" dirty="0">
                <a:solidFill>
                  <a:schemeClr val="bg1"/>
                </a:solidFill>
              </a:rPr>
              <a:t>GLEMENTATION</a:t>
            </a:r>
          </a:p>
        </p:txBody>
      </p:sp>
      <p:sp>
        <p:nvSpPr>
          <p:cNvPr id="13" name="ZoneTexte 12">
            <a:extLst>
              <a:ext uri="{FF2B5EF4-FFF2-40B4-BE49-F238E27FC236}">
                <a16:creationId xmlns:a16="http://schemas.microsoft.com/office/drawing/2014/main" id="{1822AA73-3EBC-4514-A65B-553A32424B97}"/>
              </a:ext>
            </a:extLst>
          </p:cNvPr>
          <p:cNvSpPr txBox="1"/>
          <p:nvPr/>
        </p:nvSpPr>
        <p:spPr>
          <a:xfrm>
            <a:off x="290057" y="3040162"/>
            <a:ext cx="5470398" cy="2862322"/>
          </a:xfrm>
          <a:prstGeom prst="rect">
            <a:avLst/>
          </a:prstGeom>
          <a:noFill/>
        </p:spPr>
        <p:txBody>
          <a:bodyPr wrap="square">
            <a:spAutoFit/>
          </a:bodyPr>
          <a:lstStyle/>
          <a:p>
            <a:pPr algn="just"/>
            <a:r>
              <a:rPr lang="fr-FR" sz="1500" dirty="0">
                <a:solidFill>
                  <a:srgbClr val="002060"/>
                </a:solidFill>
              </a:rPr>
              <a:t>La réglementation associée aux flux de marchandises est un marqueur phare sur les conditions de circulation des marchandises avant et pendant les JO mais également la régulation des conditions de logistique urbaine qui s’articulera dans la perspective de l’héritage des JOP 2024.</a:t>
            </a:r>
          </a:p>
          <a:p>
            <a:pPr algn="just"/>
            <a:r>
              <a:rPr lang="fr-FR" sz="1500" dirty="0">
                <a:solidFill>
                  <a:srgbClr val="002060"/>
                </a:solidFill>
              </a:rPr>
              <a:t>Des outils réglementaires déjà en place (Zone à faibles émissions) vont être complémentaires aux différents chantiers ou visions en matière de mobilité des politiques nouvellement élus en mars 2020. </a:t>
            </a:r>
          </a:p>
          <a:p>
            <a:pPr algn="just"/>
            <a:r>
              <a:rPr lang="fr-FR" sz="1500" dirty="0">
                <a:solidFill>
                  <a:srgbClr val="002060"/>
                </a:solidFill>
              </a:rPr>
              <a:t>Le contrôle et le respect de la réglementation environnementale (Zone à Faibles Emissions) et marchandises (Gabarits, Arrêts sur les aires de livraison) sont des leviers existants qu’il est impératif de mobiliser.</a:t>
            </a:r>
          </a:p>
        </p:txBody>
      </p:sp>
      <p:sp>
        <p:nvSpPr>
          <p:cNvPr id="15" name="Rectangle : coins arrondis 14">
            <a:extLst>
              <a:ext uri="{FF2B5EF4-FFF2-40B4-BE49-F238E27FC236}">
                <a16:creationId xmlns:a16="http://schemas.microsoft.com/office/drawing/2014/main" id="{77C4654D-F456-44FF-880D-7DF4A9EC3521}"/>
              </a:ext>
            </a:extLst>
          </p:cNvPr>
          <p:cNvSpPr/>
          <p:nvPr/>
        </p:nvSpPr>
        <p:spPr>
          <a:xfrm>
            <a:off x="212341" y="2814181"/>
            <a:ext cx="5622989" cy="3224107"/>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690DF080-CBC4-46B9-83D0-33E5A3BC2DE0}"/>
              </a:ext>
            </a:extLst>
          </p:cNvPr>
          <p:cNvCxnSpPr>
            <a:cxnSpLocks/>
          </p:cNvCxnSpPr>
          <p:nvPr/>
        </p:nvCxnSpPr>
        <p:spPr>
          <a:xfrm>
            <a:off x="994333" y="2141227"/>
            <a:ext cx="322838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97C8B271-586F-48EB-B1F6-98CA2DA900C8}"/>
              </a:ext>
            </a:extLst>
          </p:cNvPr>
          <p:cNvCxnSpPr>
            <a:cxnSpLocks/>
          </p:cNvCxnSpPr>
          <p:nvPr/>
        </p:nvCxnSpPr>
        <p:spPr>
          <a:xfrm>
            <a:off x="4207653" y="2138285"/>
            <a:ext cx="177217" cy="19572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49D93BE-AF57-4F82-B7A8-AC946E92B857}"/>
              </a:ext>
            </a:extLst>
          </p:cNvPr>
          <p:cNvCxnSpPr>
            <a:cxnSpLocks/>
          </p:cNvCxnSpPr>
          <p:nvPr/>
        </p:nvCxnSpPr>
        <p:spPr>
          <a:xfrm flipH="1">
            <a:off x="4362046" y="2138285"/>
            <a:ext cx="145916" cy="19572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EC591C55-ABFD-48CA-B12B-C5A9C90BC18C}"/>
              </a:ext>
            </a:extLst>
          </p:cNvPr>
          <p:cNvCxnSpPr>
            <a:cxnSpLocks/>
          </p:cNvCxnSpPr>
          <p:nvPr/>
        </p:nvCxnSpPr>
        <p:spPr>
          <a:xfrm flipV="1">
            <a:off x="4492561" y="2141228"/>
            <a:ext cx="1190976" cy="346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9FD61293-5A06-454E-A09E-F3501A3EC3EB}"/>
              </a:ext>
            </a:extLst>
          </p:cNvPr>
          <p:cNvSpPr txBox="1"/>
          <p:nvPr/>
        </p:nvSpPr>
        <p:spPr>
          <a:xfrm>
            <a:off x="6309845" y="410734"/>
            <a:ext cx="2472207" cy="1169551"/>
          </a:xfrm>
          <a:prstGeom prst="rect">
            <a:avLst/>
          </a:prstGeom>
          <a:noFill/>
        </p:spPr>
        <p:txBody>
          <a:bodyPr wrap="square">
            <a:spAutoFit/>
          </a:bodyPr>
          <a:lstStyle/>
          <a:p>
            <a:r>
              <a:rPr lang="fr-FR" sz="1400" dirty="0">
                <a:solidFill>
                  <a:srgbClr val="002060"/>
                </a:solidFill>
              </a:rPr>
              <a:t>Etudier la labellisation des livraisons en horaires décalés et silencieuses et leur intégration dans la logistique JOP</a:t>
            </a:r>
          </a:p>
        </p:txBody>
      </p:sp>
      <p:sp>
        <p:nvSpPr>
          <p:cNvPr id="29" name="ZoneTexte 28">
            <a:extLst>
              <a:ext uri="{FF2B5EF4-FFF2-40B4-BE49-F238E27FC236}">
                <a16:creationId xmlns:a16="http://schemas.microsoft.com/office/drawing/2014/main" id="{F1CA84A8-6421-4B35-9F07-365BC36CCCC4}"/>
              </a:ext>
            </a:extLst>
          </p:cNvPr>
          <p:cNvSpPr txBox="1"/>
          <p:nvPr/>
        </p:nvSpPr>
        <p:spPr>
          <a:xfrm>
            <a:off x="6330678" y="1517524"/>
            <a:ext cx="2671993" cy="738664"/>
          </a:xfrm>
          <a:prstGeom prst="rect">
            <a:avLst/>
          </a:prstGeom>
          <a:noFill/>
        </p:spPr>
        <p:txBody>
          <a:bodyPr wrap="square">
            <a:spAutoFit/>
          </a:bodyPr>
          <a:lstStyle/>
          <a:p>
            <a:r>
              <a:rPr lang="fr-FR" sz="1400" dirty="0">
                <a:solidFill>
                  <a:srgbClr val="002060"/>
                </a:solidFill>
              </a:rPr>
              <a:t>Faire évoluer la réglementation associée aux PTAC pour les triporteurs</a:t>
            </a:r>
          </a:p>
        </p:txBody>
      </p:sp>
      <p:sp>
        <p:nvSpPr>
          <p:cNvPr id="31" name="ZoneTexte 30">
            <a:extLst>
              <a:ext uri="{FF2B5EF4-FFF2-40B4-BE49-F238E27FC236}">
                <a16:creationId xmlns:a16="http://schemas.microsoft.com/office/drawing/2014/main" id="{F4346BB5-B057-41A0-96C6-0E8BDCC8EBE3}"/>
              </a:ext>
            </a:extLst>
          </p:cNvPr>
          <p:cNvSpPr txBox="1"/>
          <p:nvPr/>
        </p:nvSpPr>
        <p:spPr>
          <a:xfrm>
            <a:off x="6356135" y="2227343"/>
            <a:ext cx="2671993" cy="738664"/>
          </a:xfrm>
          <a:prstGeom prst="rect">
            <a:avLst/>
          </a:prstGeom>
          <a:noFill/>
        </p:spPr>
        <p:txBody>
          <a:bodyPr wrap="square">
            <a:spAutoFit/>
          </a:bodyPr>
          <a:lstStyle/>
          <a:p>
            <a:r>
              <a:rPr lang="fr-FR" sz="1400" dirty="0">
                <a:solidFill>
                  <a:srgbClr val="002060"/>
                </a:solidFill>
              </a:rPr>
              <a:t>Réviser les vignettes Crit’Air en matière de positionnement des énergies alternatives</a:t>
            </a:r>
          </a:p>
        </p:txBody>
      </p:sp>
      <p:sp>
        <p:nvSpPr>
          <p:cNvPr id="33" name="ZoneTexte 32">
            <a:extLst>
              <a:ext uri="{FF2B5EF4-FFF2-40B4-BE49-F238E27FC236}">
                <a16:creationId xmlns:a16="http://schemas.microsoft.com/office/drawing/2014/main" id="{33C0F746-591A-4657-8BEB-B68CADED11FF}"/>
              </a:ext>
            </a:extLst>
          </p:cNvPr>
          <p:cNvSpPr txBox="1"/>
          <p:nvPr/>
        </p:nvSpPr>
        <p:spPr>
          <a:xfrm>
            <a:off x="6363223" y="2954390"/>
            <a:ext cx="2671992" cy="738664"/>
          </a:xfrm>
          <a:prstGeom prst="rect">
            <a:avLst/>
          </a:prstGeom>
          <a:noFill/>
        </p:spPr>
        <p:txBody>
          <a:bodyPr wrap="square">
            <a:spAutoFit/>
          </a:bodyPr>
          <a:lstStyle/>
          <a:p>
            <a:r>
              <a:rPr lang="fr-FR" sz="1400" dirty="0">
                <a:solidFill>
                  <a:srgbClr val="002060"/>
                </a:solidFill>
              </a:rPr>
              <a:t>Développer une plateforme digitale d'information  réglementaire</a:t>
            </a:r>
          </a:p>
        </p:txBody>
      </p:sp>
      <p:sp>
        <p:nvSpPr>
          <p:cNvPr id="35" name="ZoneTexte 34">
            <a:extLst>
              <a:ext uri="{FF2B5EF4-FFF2-40B4-BE49-F238E27FC236}">
                <a16:creationId xmlns:a16="http://schemas.microsoft.com/office/drawing/2014/main" id="{927078C2-89A3-451C-A128-C0AD8F287806}"/>
              </a:ext>
            </a:extLst>
          </p:cNvPr>
          <p:cNvSpPr txBox="1"/>
          <p:nvPr/>
        </p:nvSpPr>
        <p:spPr>
          <a:xfrm>
            <a:off x="6374448" y="3662623"/>
            <a:ext cx="2671992" cy="523220"/>
          </a:xfrm>
          <a:prstGeom prst="rect">
            <a:avLst/>
          </a:prstGeom>
          <a:noFill/>
        </p:spPr>
        <p:txBody>
          <a:bodyPr wrap="square">
            <a:spAutoFit/>
          </a:bodyPr>
          <a:lstStyle/>
          <a:p>
            <a:r>
              <a:rPr lang="fr-FR" sz="1400" dirty="0">
                <a:solidFill>
                  <a:srgbClr val="002060"/>
                </a:solidFill>
              </a:rPr>
              <a:t>Garantir des conditions d'accès aux aires de livraisons</a:t>
            </a:r>
          </a:p>
        </p:txBody>
      </p:sp>
      <p:sp>
        <p:nvSpPr>
          <p:cNvPr id="37" name="ZoneTexte 36">
            <a:extLst>
              <a:ext uri="{FF2B5EF4-FFF2-40B4-BE49-F238E27FC236}">
                <a16:creationId xmlns:a16="http://schemas.microsoft.com/office/drawing/2014/main" id="{C4CFB93B-1BC7-4B40-8B9E-F2055D6E51D6}"/>
              </a:ext>
            </a:extLst>
          </p:cNvPr>
          <p:cNvSpPr txBox="1"/>
          <p:nvPr/>
        </p:nvSpPr>
        <p:spPr>
          <a:xfrm>
            <a:off x="6374447" y="4164416"/>
            <a:ext cx="2505239" cy="523220"/>
          </a:xfrm>
          <a:prstGeom prst="rect">
            <a:avLst/>
          </a:prstGeom>
          <a:noFill/>
        </p:spPr>
        <p:txBody>
          <a:bodyPr wrap="square">
            <a:spAutoFit/>
          </a:bodyPr>
          <a:lstStyle/>
          <a:p>
            <a:r>
              <a:rPr lang="fr-FR" sz="1400" dirty="0">
                <a:solidFill>
                  <a:srgbClr val="002060"/>
                </a:solidFill>
              </a:rPr>
              <a:t>Sanctuarisation d'espace de livraison JOP</a:t>
            </a:r>
          </a:p>
        </p:txBody>
      </p:sp>
      <p:sp>
        <p:nvSpPr>
          <p:cNvPr id="39" name="ZoneTexte 38">
            <a:extLst>
              <a:ext uri="{FF2B5EF4-FFF2-40B4-BE49-F238E27FC236}">
                <a16:creationId xmlns:a16="http://schemas.microsoft.com/office/drawing/2014/main" id="{D333A869-F689-45F1-863D-661BA0101B4A}"/>
              </a:ext>
            </a:extLst>
          </p:cNvPr>
          <p:cNvSpPr txBox="1"/>
          <p:nvPr/>
        </p:nvSpPr>
        <p:spPr>
          <a:xfrm>
            <a:off x="6376754" y="4644806"/>
            <a:ext cx="2534832" cy="954107"/>
          </a:xfrm>
          <a:prstGeom prst="rect">
            <a:avLst/>
          </a:prstGeom>
          <a:noFill/>
        </p:spPr>
        <p:txBody>
          <a:bodyPr wrap="square">
            <a:spAutoFit/>
          </a:bodyPr>
          <a:lstStyle/>
          <a:p>
            <a:r>
              <a:rPr lang="fr-FR" sz="1400" dirty="0">
                <a:solidFill>
                  <a:srgbClr val="002060"/>
                </a:solidFill>
              </a:rPr>
              <a:t>Faire évoluer la réglementation du code de la route pour permettre la réservation d'aires de livraison</a:t>
            </a:r>
          </a:p>
        </p:txBody>
      </p:sp>
      <p:sp>
        <p:nvSpPr>
          <p:cNvPr id="41" name="ZoneTexte 40">
            <a:extLst>
              <a:ext uri="{FF2B5EF4-FFF2-40B4-BE49-F238E27FC236}">
                <a16:creationId xmlns:a16="http://schemas.microsoft.com/office/drawing/2014/main" id="{A2EE3865-1A3B-4F9E-A904-705304DFC579}"/>
              </a:ext>
            </a:extLst>
          </p:cNvPr>
          <p:cNvSpPr txBox="1"/>
          <p:nvPr/>
        </p:nvSpPr>
        <p:spPr>
          <a:xfrm>
            <a:off x="9126850" y="453764"/>
            <a:ext cx="3107146" cy="738664"/>
          </a:xfrm>
          <a:prstGeom prst="rect">
            <a:avLst/>
          </a:prstGeom>
          <a:noFill/>
        </p:spPr>
        <p:txBody>
          <a:bodyPr wrap="square">
            <a:spAutoFit/>
          </a:bodyPr>
          <a:lstStyle/>
          <a:p>
            <a:r>
              <a:rPr lang="fr-FR" sz="1400" dirty="0">
                <a:solidFill>
                  <a:srgbClr val="002060"/>
                </a:solidFill>
              </a:rPr>
              <a:t>Favoriser les dérogations à l'interdiction de circuler des véhicules de plus de 7T le WEEK END pour le TRM</a:t>
            </a:r>
          </a:p>
        </p:txBody>
      </p:sp>
      <p:sp>
        <p:nvSpPr>
          <p:cNvPr id="43" name="ZoneTexte 42">
            <a:extLst>
              <a:ext uri="{FF2B5EF4-FFF2-40B4-BE49-F238E27FC236}">
                <a16:creationId xmlns:a16="http://schemas.microsoft.com/office/drawing/2014/main" id="{696FFA11-2A30-40B8-A63A-340855CD3745}"/>
              </a:ext>
            </a:extLst>
          </p:cNvPr>
          <p:cNvSpPr txBox="1"/>
          <p:nvPr/>
        </p:nvSpPr>
        <p:spPr>
          <a:xfrm>
            <a:off x="6356135" y="5558715"/>
            <a:ext cx="2589011" cy="307777"/>
          </a:xfrm>
          <a:prstGeom prst="rect">
            <a:avLst/>
          </a:prstGeom>
          <a:noFill/>
        </p:spPr>
        <p:txBody>
          <a:bodyPr wrap="square">
            <a:spAutoFit/>
          </a:bodyPr>
          <a:lstStyle/>
          <a:p>
            <a:r>
              <a:rPr lang="fr-FR" sz="1400" dirty="0">
                <a:solidFill>
                  <a:srgbClr val="002060"/>
                </a:solidFill>
              </a:rPr>
              <a:t>Condition de contrôle des ZFE</a:t>
            </a:r>
          </a:p>
        </p:txBody>
      </p:sp>
      <p:sp>
        <p:nvSpPr>
          <p:cNvPr id="45" name="ZoneTexte 44">
            <a:extLst>
              <a:ext uri="{FF2B5EF4-FFF2-40B4-BE49-F238E27FC236}">
                <a16:creationId xmlns:a16="http://schemas.microsoft.com/office/drawing/2014/main" id="{965F6CF2-2E9A-40FC-93F6-FA67515E1AB6}"/>
              </a:ext>
            </a:extLst>
          </p:cNvPr>
          <p:cNvSpPr txBox="1"/>
          <p:nvPr/>
        </p:nvSpPr>
        <p:spPr>
          <a:xfrm>
            <a:off x="9106511" y="1314043"/>
            <a:ext cx="3256002" cy="523220"/>
          </a:xfrm>
          <a:prstGeom prst="rect">
            <a:avLst/>
          </a:prstGeom>
          <a:noFill/>
        </p:spPr>
        <p:txBody>
          <a:bodyPr wrap="square">
            <a:spAutoFit/>
          </a:bodyPr>
          <a:lstStyle/>
          <a:p>
            <a:r>
              <a:rPr lang="fr-FR" sz="1400" dirty="0">
                <a:solidFill>
                  <a:srgbClr val="002060"/>
                </a:solidFill>
              </a:rPr>
              <a:t>Aménagement de voies de circulation dédiées marchandises pendant les JOP</a:t>
            </a:r>
          </a:p>
        </p:txBody>
      </p:sp>
      <p:sp>
        <p:nvSpPr>
          <p:cNvPr id="47" name="ZoneTexte 46">
            <a:extLst>
              <a:ext uri="{FF2B5EF4-FFF2-40B4-BE49-F238E27FC236}">
                <a16:creationId xmlns:a16="http://schemas.microsoft.com/office/drawing/2014/main" id="{9E9C5DA9-8934-4120-94CB-B3F096AD8383}"/>
              </a:ext>
            </a:extLst>
          </p:cNvPr>
          <p:cNvSpPr txBox="1"/>
          <p:nvPr/>
        </p:nvSpPr>
        <p:spPr>
          <a:xfrm>
            <a:off x="9075122" y="1928152"/>
            <a:ext cx="3060775" cy="738664"/>
          </a:xfrm>
          <a:prstGeom prst="rect">
            <a:avLst/>
          </a:prstGeom>
          <a:noFill/>
        </p:spPr>
        <p:txBody>
          <a:bodyPr wrap="square">
            <a:spAutoFit/>
          </a:bodyPr>
          <a:lstStyle/>
          <a:p>
            <a:r>
              <a:rPr lang="fr-FR" sz="1400" dirty="0">
                <a:solidFill>
                  <a:srgbClr val="002060"/>
                </a:solidFill>
              </a:rPr>
              <a:t>Définir les modalités de délivrance des sites garantir une harmonisation réglementaire des conditions d'accès </a:t>
            </a:r>
          </a:p>
        </p:txBody>
      </p:sp>
      <p:sp>
        <p:nvSpPr>
          <p:cNvPr id="49" name="ZoneTexte 48">
            <a:extLst>
              <a:ext uri="{FF2B5EF4-FFF2-40B4-BE49-F238E27FC236}">
                <a16:creationId xmlns:a16="http://schemas.microsoft.com/office/drawing/2014/main" id="{878F6E1E-905D-432B-B81E-3DAE738989A3}"/>
              </a:ext>
            </a:extLst>
          </p:cNvPr>
          <p:cNvSpPr txBox="1"/>
          <p:nvPr/>
        </p:nvSpPr>
        <p:spPr>
          <a:xfrm>
            <a:off x="9084858" y="3256366"/>
            <a:ext cx="3211337" cy="738664"/>
          </a:xfrm>
          <a:prstGeom prst="rect">
            <a:avLst/>
          </a:prstGeom>
          <a:noFill/>
        </p:spPr>
        <p:txBody>
          <a:bodyPr wrap="square">
            <a:spAutoFit/>
          </a:bodyPr>
          <a:lstStyle/>
          <a:p>
            <a:r>
              <a:rPr lang="fr-FR" sz="1400" dirty="0">
                <a:solidFill>
                  <a:srgbClr val="002060"/>
                </a:solidFill>
              </a:rPr>
              <a:t>Définir et recommander des gabarits de véhicules permettant d'éviter les angles morts</a:t>
            </a:r>
          </a:p>
        </p:txBody>
      </p:sp>
      <p:sp>
        <p:nvSpPr>
          <p:cNvPr id="51" name="ZoneTexte 50">
            <a:extLst>
              <a:ext uri="{FF2B5EF4-FFF2-40B4-BE49-F238E27FC236}">
                <a16:creationId xmlns:a16="http://schemas.microsoft.com/office/drawing/2014/main" id="{EF162584-7CD2-45E2-8E20-167CF6A15029}"/>
              </a:ext>
            </a:extLst>
          </p:cNvPr>
          <p:cNvSpPr txBox="1"/>
          <p:nvPr/>
        </p:nvSpPr>
        <p:spPr>
          <a:xfrm>
            <a:off x="9071852" y="2701974"/>
            <a:ext cx="3038910" cy="523220"/>
          </a:xfrm>
          <a:prstGeom prst="rect">
            <a:avLst/>
          </a:prstGeom>
          <a:noFill/>
        </p:spPr>
        <p:txBody>
          <a:bodyPr wrap="square">
            <a:spAutoFit/>
          </a:bodyPr>
          <a:lstStyle/>
          <a:p>
            <a:r>
              <a:rPr lang="fr-FR" sz="1400" dirty="0">
                <a:solidFill>
                  <a:srgbClr val="002060"/>
                </a:solidFill>
              </a:rPr>
              <a:t>Identification des véhicules associés à la livraison des JOP</a:t>
            </a:r>
          </a:p>
        </p:txBody>
      </p:sp>
      <p:sp>
        <p:nvSpPr>
          <p:cNvPr id="53" name="ZoneTexte 52">
            <a:extLst>
              <a:ext uri="{FF2B5EF4-FFF2-40B4-BE49-F238E27FC236}">
                <a16:creationId xmlns:a16="http://schemas.microsoft.com/office/drawing/2014/main" id="{37303133-5EEC-4904-A69D-0FEEEF07496B}"/>
              </a:ext>
            </a:extLst>
          </p:cNvPr>
          <p:cNvSpPr txBox="1"/>
          <p:nvPr/>
        </p:nvSpPr>
        <p:spPr>
          <a:xfrm>
            <a:off x="9084858" y="3967937"/>
            <a:ext cx="3038910" cy="738664"/>
          </a:xfrm>
          <a:prstGeom prst="rect">
            <a:avLst/>
          </a:prstGeom>
          <a:noFill/>
        </p:spPr>
        <p:txBody>
          <a:bodyPr wrap="square">
            <a:spAutoFit/>
          </a:bodyPr>
          <a:lstStyle/>
          <a:p>
            <a:r>
              <a:rPr lang="fr-FR" sz="1400" dirty="0">
                <a:solidFill>
                  <a:srgbClr val="002060"/>
                </a:solidFill>
              </a:rPr>
              <a:t>Mise en perspective d’un Guide de bonnes pratiques JOP 2024 – Labellisation « Une Logistique en OR »</a:t>
            </a:r>
          </a:p>
        </p:txBody>
      </p:sp>
      <p:sp>
        <p:nvSpPr>
          <p:cNvPr id="56" name="Triangle isocèle 55">
            <a:extLst>
              <a:ext uri="{FF2B5EF4-FFF2-40B4-BE49-F238E27FC236}">
                <a16:creationId xmlns:a16="http://schemas.microsoft.com/office/drawing/2014/main" id="{61573CD5-E3E2-4CD1-BED8-1E4CCE03B759}"/>
              </a:ext>
            </a:extLst>
          </p:cNvPr>
          <p:cNvSpPr/>
          <p:nvPr/>
        </p:nvSpPr>
        <p:spPr>
          <a:xfrm rot="5400000">
            <a:off x="6230550" y="525876"/>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Triangle isocèle 57">
            <a:extLst>
              <a:ext uri="{FF2B5EF4-FFF2-40B4-BE49-F238E27FC236}">
                <a16:creationId xmlns:a16="http://schemas.microsoft.com/office/drawing/2014/main" id="{E7F8B8A7-80E6-4751-AD9E-5A86AE55B971}"/>
              </a:ext>
            </a:extLst>
          </p:cNvPr>
          <p:cNvSpPr/>
          <p:nvPr/>
        </p:nvSpPr>
        <p:spPr>
          <a:xfrm rot="5400000">
            <a:off x="6235930" y="1629566"/>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Triangle isocèle 59">
            <a:extLst>
              <a:ext uri="{FF2B5EF4-FFF2-40B4-BE49-F238E27FC236}">
                <a16:creationId xmlns:a16="http://schemas.microsoft.com/office/drawing/2014/main" id="{511DA938-4469-4B1A-BE14-97F8A3578ABF}"/>
              </a:ext>
            </a:extLst>
          </p:cNvPr>
          <p:cNvSpPr/>
          <p:nvPr/>
        </p:nvSpPr>
        <p:spPr>
          <a:xfrm rot="5400000">
            <a:off x="6243018" y="2347251"/>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Triangle isocèle 61">
            <a:extLst>
              <a:ext uri="{FF2B5EF4-FFF2-40B4-BE49-F238E27FC236}">
                <a16:creationId xmlns:a16="http://schemas.microsoft.com/office/drawing/2014/main" id="{8CDA8B5F-62E3-4396-903D-25014587795D}"/>
              </a:ext>
            </a:extLst>
          </p:cNvPr>
          <p:cNvSpPr/>
          <p:nvPr/>
        </p:nvSpPr>
        <p:spPr>
          <a:xfrm rot="5400000">
            <a:off x="6250106" y="3080615"/>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Triangle isocèle 63">
            <a:extLst>
              <a:ext uri="{FF2B5EF4-FFF2-40B4-BE49-F238E27FC236}">
                <a16:creationId xmlns:a16="http://schemas.microsoft.com/office/drawing/2014/main" id="{EEA8E48A-F7EB-453F-AAA5-FA3EEF1F2781}"/>
              </a:ext>
            </a:extLst>
          </p:cNvPr>
          <p:cNvSpPr/>
          <p:nvPr/>
        </p:nvSpPr>
        <p:spPr>
          <a:xfrm rot="5400000">
            <a:off x="6250106" y="3802237"/>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Triangle isocèle 67">
            <a:extLst>
              <a:ext uri="{FF2B5EF4-FFF2-40B4-BE49-F238E27FC236}">
                <a16:creationId xmlns:a16="http://schemas.microsoft.com/office/drawing/2014/main" id="{55877F38-B214-484C-82B8-DACEC2780A3C}"/>
              </a:ext>
            </a:extLst>
          </p:cNvPr>
          <p:cNvSpPr/>
          <p:nvPr/>
        </p:nvSpPr>
        <p:spPr>
          <a:xfrm rot="5400000">
            <a:off x="6261330" y="4310822"/>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Triangle isocèle 69">
            <a:extLst>
              <a:ext uri="{FF2B5EF4-FFF2-40B4-BE49-F238E27FC236}">
                <a16:creationId xmlns:a16="http://schemas.microsoft.com/office/drawing/2014/main" id="{615E425E-EE19-48A3-9B7B-FBCDD042E938}"/>
              </a:ext>
            </a:extLst>
          </p:cNvPr>
          <p:cNvSpPr/>
          <p:nvPr/>
        </p:nvSpPr>
        <p:spPr>
          <a:xfrm rot="5400000">
            <a:off x="6261330" y="4770260"/>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Triangle isocèle 71">
            <a:extLst>
              <a:ext uri="{FF2B5EF4-FFF2-40B4-BE49-F238E27FC236}">
                <a16:creationId xmlns:a16="http://schemas.microsoft.com/office/drawing/2014/main" id="{D1DF7F05-0443-4FDC-8BED-1C789AB3D241}"/>
              </a:ext>
            </a:extLst>
          </p:cNvPr>
          <p:cNvSpPr/>
          <p:nvPr/>
        </p:nvSpPr>
        <p:spPr>
          <a:xfrm rot="5400000">
            <a:off x="9022381" y="601986"/>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Triangle isocèle 73">
            <a:extLst>
              <a:ext uri="{FF2B5EF4-FFF2-40B4-BE49-F238E27FC236}">
                <a16:creationId xmlns:a16="http://schemas.microsoft.com/office/drawing/2014/main" id="{EE6F4063-A72A-443E-A744-EAE6F335E589}"/>
              </a:ext>
            </a:extLst>
          </p:cNvPr>
          <p:cNvSpPr/>
          <p:nvPr/>
        </p:nvSpPr>
        <p:spPr>
          <a:xfrm rot="5400000">
            <a:off x="6253621" y="5684401"/>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Triangle isocèle 75">
            <a:extLst>
              <a:ext uri="{FF2B5EF4-FFF2-40B4-BE49-F238E27FC236}">
                <a16:creationId xmlns:a16="http://schemas.microsoft.com/office/drawing/2014/main" id="{B6D45ABB-DA0D-4D0D-B6C7-A23A816C5591}"/>
              </a:ext>
            </a:extLst>
          </p:cNvPr>
          <p:cNvSpPr/>
          <p:nvPr/>
        </p:nvSpPr>
        <p:spPr>
          <a:xfrm rot="5400000">
            <a:off x="9003997" y="1457758"/>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Triangle isocèle 77">
            <a:extLst>
              <a:ext uri="{FF2B5EF4-FFF2-40B4-BE49-F238E27FC236}">
                <a16:creationId xmlns:a16="http://schemas.microsoft.com/office/drawing/2014/main" id="{266B9951-ED90-4CBC-A3C8-6A50C5A54BA1}"/>
              </a:ext>
            </a:extLst>
          </p:cNvPr>
          <p:cNvSpPr/>
          <p:nvPr/>
        </p:nvSpPr>
        <p:spPr>
          <a:xfrm rot="5400000">
            <a:off x="9003997" y="2065165"/>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riangle isocèle 79">
            <a:extLst>
              <a:ext uri="{FF2B5EF4-FFF2-40B4-BE49-F238E27FC236}">
                <a16:creationId xmlns:a16="http://schemas.microsoft.com/office/drawing/2014/main" id="{6438DB81-A5DC-4E28-9886-E828E9EAA89D}"/>
              </a:ext>
            </a:extLst>
          </p:cNvPr>
          <p:cNvSpPr/>
          <p:nvPr/>
        </p:nvSpPr>
        <p:spPr>
          <a:xfrm rot="5400000">
            <a:off x="9008308" y="3379684"/>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Triangle isocèle 81">
            <a:extLst>
              <a:ext uri="{FF2B5EF4-FFF2-40B4-BE49-F238E27FC236}">
                <a16:creationId xmlns:a16="http://schemas.microsoft.com/office/drawing/2014/main" id="{91D6F44D-5C03-4B76-9E6A-1A6211981C22}"/>
              </a:ext>
            </a:extLst>
          </p:cNvPr>
          <p:cNvSpPr/>
          <p:nvPr/>
        </p:nvSpPr>
        <p:spPr>
          <a:xfrm rot="5400000">
            <a:off x="8999531" y="2830638"/>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isocèle 83">
            <a:extLst>
              <a:ext uri="{FF2B5EF4-FFF2-40B4-BE49-F238E27FC236}">
                <a16:creationId xmlns:a16="http://schemas.microsoft.com/office/drawing/2014/main" id="{1AE76CFF-7D58-4E43-B03A-B3295937E1F1}"/>
              </a:ext>
            </a:extLst>
          </p:cNvPr>
          <p:cNvSpPr/>
          <p:nvPr/>
        </p:nvSpPr>
        <p:spPr>
          <a:xfrm rot="5400000">
            <a:off x="9013733" y="4098117"/>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5" name="Connecteur droit 84">
            <a:extLst>
              <a:ext uri="{FF2B5EF4-FFF2-40B4-BE49-F238E27FC236}">
                <a16:creationId xmlns:a16="http://schemas.microsoft.com/office/drawing/2014/main" id="{A84B9B72-99E6-4375-AA38-775271E7CC92}"/>
              </a:ext>
            </a:extLst>
          </p:cNvPr>
          <p:cNvCxnSpPr>
            <a:cxnSpLocks/>
          </p:cNvCxnSpPr>
          <p:nvPr/>
        </p:nvCxnSpPr>
        <p:spPr>
          <a:xfrm>
            <a:off x="6278105" y="6573343"/>
            <a:ext cx="4403561"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E4B21E43-9621-4DBE-A408-34F97028CBD5}"/>
              </a:ext>
            </a:extLst>
          </p:cNvPr>
          <p:cNvCxnSpPr>
            <a:cxnSpLocks/>
          </p:cNvCxnSpPr>
          <p:nvPr/>
        </p:nvCxnSpPr>
        <p:spPr>
          <a:xfrm>
            <a:off x="10666604" y="6570401"/>
            <a:ext cx="177217" cy="19572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0EA97217-3371-41DE-A6D0-1495AAD6B850}"/>
              </a:ext>
            </a:extLst>
          </p:cNvPr>
          <p:cNvCxnSpPr>
            <a:cxnSpLocks/>
          </p:cNvCxnSpPr>
          <p:nvPr/>
        </p:nvCxnSpPr>
        <p:spPr>
          <a:xfrm flipH="1">
            <a:off x="10820997" y="6570401"/>
            <a:ext cx="145916" cy="19572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22AC0D52-AA79-4803-9954-ED52CB1A79A8}"/>
              </a:ext>
            </a:extLst>
          </p:cNvPr>
          <p:cNvCxnSpPr>
            <a:cxnSpLocks/>
          </p:cNvCxnSpPr>
          <p:nvPr/>
        </p:nvCxnSpPr>
        <p:spPr>
          <a:xfrm flipV="1">
            <a:off x="10951512" y="6573344"/>
            <a:ext cx="1190976" cy="346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A28BCA07-13E7-4EAC-B1A0-EC22E5B40F4E}"/>
              </a:ext>
            </a:extLst>
          </p:cNvPr>
          <p:cNvPicPr>
            <a:picLocks noChangeAspect="1"/>
          </p:cNvPicPr>
          <p:nvPr/>
        </p:nvPicPr>
        <p:blipFill>
          <a:blip r:embed="rId2"/>
          <a:stretch>
            <a:fillRect/>
          </a:stretch>
        </p:blipFill>
        <p:spPr>
          <a:xfrm>
            <a:off x="3442409" y="800872"/>
            <a:ext cx="585267" cy="591363"/>
          </a:xfrm>
          <a:prstGeom prst="rect">
            <a:avLst/>
          </a:prstGeom>
        </p:spPr>
      </p:pic>
      <p:sp>
        <p:nvSpPr>
          <p:cNvPr id="89" name="ZoneTexte 88">
            <a:extLst>
              <a:ext uri="{FF2B5EF4-FFF2-40B4-BE49-F238E27FC236}">
                <a16:creationId xmlns:a16="http://schemas.microsoft.com/office/drawing/2014/main" id="{ABD92FF4-9EF6-4613-9FA7-42A566F00F77}"/>
              </a:ext>
            </a:extLst>
          </p:cNvPr>
          <p:cNvSpPr txBox="1"/>
          <p:nvPr/>
        </p:nvSpPr>
        <p:spPr>
          <a:xfrm>
            <a:off x="717888" y="645303"/>
            <a:ext cx="1067083" cy="923330"/>
          </a:xfrm>
          <a:prstGeom prst="rect">
            <a:avLst/>
          </a:prstGeom>
          <a:noFill/>
        </p:spPr>
        <p:txBody>
          <a:bodyPr wrap="square" rtlCol="0">
            <a:spAutoFit/>
          </a:bodyPr>
          <a:lstStyle/>
          <a:p>
            <a:r>
              <a:rPr lang="fr-FR" sz="5400" b="1" dirty="0">
                <a:solidFill>
                  <a:schemeClr val="tx1">
                    <a:lumMod val="50000"/>
                    <a:lumOff val="50000"/>
                  </a:schemeClr>
                </a:solidFill>
              </a:rPr>
              <a:t>15</a:t>
            </a:r>
          </a:p>
        </p:txBody>
      </p:sp>
      <p:sp>
        <p:nvSpPr>
          <p:cNvPr id="91" name="ZoneTexte 90">
            <a:extLst>
              <a:ext uri="{FF2B5EF4-FFF2-40B4-BE49-F238E27FC236}">
                <a16:creationId xmlns:a16="http://schemas.microsoft.com/office/drawing/2014/main" id="{1115BE9B-7527-44F4-9D08-EB420847BDF6}"/>
              </a:ext>
            </a:extLst>
          </p:cNvPr>
          <p:cNvSpPr txBox="1"/>
          <p:nvPr/>
        </p:nvSpPr>
        <p:spPr>
          <a:xfrm>
            <a:off x="1505414" y="844052"/>
            <a:ext cx="1886297" cy="573683"/>
          </a:xfrm>
          <a:prstGeom prst="rect">
            <a:avLst/>
          </a:prstGeom>
          <a:noFill/>
        </p:spPr>
        <p:txBody>
          <a:bodyPr wrap="square">
            <a:spAutoFit/>
          </a:bodyPr>
          <a:lstStyle/>
          <a:p>
            <a:pPr>
              <a:lnSpc>
                <a:spcPct val="50000"/>
              </a:lnSpc>
              <a:spcAft>
                <a:spcPts val="600"/>
              </a:spcAft>
            </a:pPr>
            <a:r>
              <a:rPr lang="fr-FR" sz="24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a:t>
            </a:r>
            <a:r>
              <a:rPr lang="fr-FR" sz="24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ropositions </a:t>
            </a:r>
          </a:p>
          <a:p>
            <a:pPr>
              <a:lnSpc>
                <a:spcPct val="50000"/>
              </a:lnSpc>
              <a:spcAft>
                <a:spcPts val="600"/>
              </a:spcAft>
            </a:pPr>
            <a:r>
              <a:rPr lang="fr-FR" sz="24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pour</a:t>
            </a:r>
          </a:p>
        </p:txBody>
      </p:sp>
      <p:pic>
        <p:nvPicPr>
          <p:cNvPr id="2" name="Image 1">
            <a:extLst>
              <a:ext uri="{FF2B5EF4-FFF2-40B4-BE49-F238E27FC236}">
                <a16:creationId xmlns:a16="http://schemas.microsoft.com/office/drawing/2014/main" id="{87AA200B-FA58-437A-A47E-B09720131EC1}"/>
              </a:ext>
            </a:extLst>
          </p:cNvPr>
          <p:cNvPicPr>
            <a:picLocks noChangeAspect="1"/>
          </p:cNvPicPr>
          <p:nvPr/>
        </p:nvPicPr>
        <p:blipFill>
          <a:blip r:embed="rId3"/>
          <a:stretch>
            <a:fillRect/>
          </a:stretch>
        </p:blipFill>
        <p:spPr>
          <a:xfrm>
            <a:off x="9274868" y="4835066"/>
            <a:ext cx="2658890" cy="14978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riangle isocèle 3">
            <a:extLst>
              <a:ext uri="{FF2B5EF4-FFF2-40B4-BE49-F238E27FC236}">
                <a16:creationId xmlns:a16="http://schemas.microsoft.com/office/drawing/2014/main" id="{C9BCBB67-FCE4-4C99-A5E8-3BB369996D48}"/>
              </a:ext>
            </a:extLst>
          </p:cNvPr>
          <p:cNvSpPr/>
          <p:nvPr/>
        </p:nvSpPr>
        <p:spPr>
          <a:xfrm rot="10800000">
            <a:off x="1266233"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299297CA-2469-4059-93AA-15E9062D1911}"/>
              </a:ext>
            </a:extLst>
          </p:cNvPr>
          <p:cNvSpPr txBox="1"/>
          <p:nvPr/>
        </p:nvSpPr>
        <p:spPr>
          <a:xfrm>
            <a:off x="11558017" y="6525684"/>
            <a:ext cx="484152" cy="307777"/>
          </a:xfrm>
          <a:prstGeom prst="rect">
            <a:avLst/>
          </a:prstGeom>
          <a:noFill/>
        </p:spPr>
        <p:txBody>
          <a:bodyPr wrap="square" rtlCol="0">
            <a:spAutoFit/>
          </a:bodyPr>
          <a:lstStyle/>
          <a:p>
            <a:r>
              <a:rPr lang="fr-FR" sz="1400" dirty="0"/>
              <a:t>22</a:t>
            </a:r>
          </a:p>
        </p:txBody>
      </p:sp>
      <p:sp>
        <p:nvSpPr>
          <p:cNvPr id="67" name="ZoneTexte 66">
            <a:extLst>
              <a:ext uri="{FF2B5EF4-FFF2-40B4-BE49-F238E27FC236}">
                <a16:creationId xmlns:a16="http://schemas.microsoft.com/office/drawing/2014/main" id="{643DF01D-68E9-4F11-91F3-B8BA0B4611FC}"/>
              </a:ext>
            </a:extLst>
          </p:cNvPr>
          <p:cNvSpPr txBox="1"/>
          <p:nvPr/>
        </p:nvSpPr>
        <p:spPr>
          <a:xfrm>
            <a:off x="6387160" y="5844487"/>
            <a:ext cx="2896444" cy="738664"/>
          </a:xfrm>
          <a:prstGeom prst="rect">
            <a:avLst/>
          </a:prstGeom>
          <a:noFill/>
        </p:spPr>
        <p:txBody>
          <a:bodyPr wrap="square">
            <a:spAutoFit/>
          </a:bodyPr>
          <a:lstStyle/>
          <a:p>
            <a:r>
              <a:rPr lang="fr-FR" sz="1400" dirty="0">
                <a:solidFill>
                  <a:srgbClr val="002060"/>
                </a:solidFill>
                <a:effectLst/>
                <a:latin typeface="Calibri" panose="020F0502020204030204" pitchFamily="34" charset="0"/>
                <a:ea typeface="Calibri" panose="020F0502020204030204" pitchFamily="34" charset="0"/>
              </a:rPr>
              <a:t>Anticiper les procédures douanières correspondantes aux importations des produits liés aux JOP </a:t>
            </a:r>
            <a:endParaRPr lang="fr-FR" sz="1100" dirty="0">
              <a:solidFill>
                <a:srgbClr val="002060"/>
              </a:solidFill>
            </a:endParaRPr>
          </a:p>
        </p:txBody>
      </p:sp>
      <p:sp>
        <p:nvSpPr>
          <p:cNvPr id="69" name="Triangle isocèle 68">
            <a:extLst>
              <a:ext uri="{FF2B5EF4-FFF2-40B4-BE49-F238E27FC236}">
                <a16:creationId xmlns:a16="http://schemas.microsoft.com/office/drawing/2014/main" id="{7BC56CD2-5DEF-4535-8B8D-43C0C673DBF0}"/>
              </a:ext>
            </a:extLst>
          </p:cNvPr>
          <p:cNvSpPr/>
          <p:nvPr/>
        </p:nvSpPr>
        <p:spPr>
          <a:xfrm rot="5400000">
            <a:off x="6262627" y="5979026"/>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1330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F111857F-02DE-4FB7-A643-53C0AD702DA4}"/>
              </a:ext>
            </a:extLst>
          </p:cNvPr>
          <p:cNvSpPr txBox="1"/>
          <p:nvPr/>
        </p:nvSpPr>
        <p:spPr>
          <a:xfrm>
            <a:off x="1947931" y="147289"/>
            <a:ext cx="1956557" cy="369332"/>
          </a:xfrm>
          <a:prstGeom prst="rect">
            <a:avLst/>
          </a:prstGeom>
          <a:solidFill>
            <a:schemeClr val="tx1">
              <a:lumMod val="50000"/>
              <a:lumOff val="50000"/>
            </a:schemeClr>
          </a:solidFill>
        </p:spPr>
        <p:txBody>
          <a:bodyPr wrap="square" rtlCol="0">
            <a:spAutoFit/>
          </a:bodyPr>
          <a:lstStyle/>
          <a:p>
            <a:r>
              <a:rPr lang="fr-FR" b="1" dirty="0">
                <a:solidFill>
                  <a:schemeClr val="bg1"/>
                </a:solidFill>
              </a:rPr>
              <a:t>REGLEMENTATION</a:t>
            </a:r>
          </a:p>
        </p:txBody>
      </p:sp>
      <p:sp>
        <p:nvSpPr>
          <p:cNvPr id="27" name="ZoneTexte 26">
            <a:extLst>
              <a:ext uri="{FF2B5EF4-FFF2-40B4-BE49-F238E27FC236}">
                <a16:creationId xmlns:a16="http://schemas.microsoft.com/office/drawing/2014/main" id="{9FD61293-5A06-454E-A09E-F3501A3EC3EB}"/>
              </a:ext>
            </a:extLst>
          </p:cNvPr>
          <p:cNvSpPr txBox="1"/>
          <p:nvPr/>
        </p:nvSpPr>
        <p:spPr>
          <a:xfrm>
            <a:off x="200910" y="910113"/>
            <a:ext cx="4686949" cy="523220"/>
          </a:xfrm>
          <a:prstGeom prst="rect">
            <a:avLst/>
          </a:prstGeom>
          <a:noFill/>
        </p:spPr>
        <p:txBody>
          <a:bodyPr wrap="square">
            <a:spAutoFit/>
          </a:bodyPr>
          <a:lstStyle/>
          <a:p>
            <a:r>
              <a:rPr lang="fr-FR" sz="1400" b="1" dirty="0">
                <a:solidFill>
                  <a:schemeClr val="tx1">
                    <a:lumMod val="50000"/>
                    <a:lumOff val="50000"/>
                  </a:schemeClr>
                </a:solidFill>
              </a:rPr>
              <a:t>Etudier la labellisation des livraisons en horaires décalés et silencieuses et leur intégration dans la logistique JOP</a:t>
            </a:r>
          </a:p>
        </p:txBody>
      </p:sp>
      <p:sp>
        <p:nvSpPr>
          <p:cNvPr id="29" name="ZoneTexte 28">
            <a:extLst>
              <a:ext uri="{FF2B5EF4-FFF2-40B4-BE49-F238E27FC236}">
                <a16:creationId xmlns:a16="http://schemas.microsoft.com/office/drawing/2014/main" id="{F1CA84A8-6421-4B35-9F07-365BC36CCCC4}"/>
              </a:ext>
            </a:extLst>
          </p:cNvPr>
          <p:cNvSpPr txBox="1"/>
          <p:nvPr/>
        </p:nvSpPr>
        <p:spPr>
          <a:xfrm>
            <a:off x="185409" y="3060320"/>
            <a:ext cx="5457104" cy="307777"/>
          </a:xfrm>
          <a:prstGeom prst="rect">
            <a:avLst/>
          </a:prstGeom>
          <a:noFill/>
        </p:spPr>
        <p:txBody>
          <a:bodyPr wrap="square">
            <a:spAutoFit/>
          </a:bodyPr>
          <a:lstStyle/>
          <a:p>
            <a:r>
              <a:rPr lang="fr-FR" sz="1400" b="1" dirty="0">
                <a:solidFill>
                  <a:schemeClr val="tx1">
                    <a:lumMod val="50000"/>
                    <a:lumOff val="50000"/>
                  </a:schemeClr>
                </a:solidFill>
              </a:rPr>
              <a:t>Faire évoluer la réglementation associée aux PTAC pour les triporteurs</a:t>
            </a:r>
          </a:p>
        </p:txBody>
      </p:sp>
      <p:sp>
        <p:nvSpPr>
          <p:cNvPr id="31" name="ZoneTexte 30">
            <a:extLst>
              <a:ext uri="{FF2B5EF4-FFF2-40B4-BE49-F238E27FC236}">
                <a16:creationId xmlns:a16="http://schemas.microsoft.com/office/drawing/2014/main" id="{F4346BB5-B057-41A0-96C6-0E8BDCC8EBE3}"/>
              </a:ext>
            </a:extLst>
          </p:cNvPr>
          <p:cNvSpPr txBox="1"/>
          <p:nvPr/>
        </p:nvSpPr>
        <p:spPr>
          <a:xfrm>
            <a:off x="245293" y="4432255"/>
            <a:ext cx="5060406" cy="523220"/>
          </a:xfrm>
          <a:prstGeom prst="rect">
            <a:avLst/>
          </a:prstGeom>
          <a:noFill/>
        </p:spPr>
        <p:txBody>
          <a:bodyPr wrap="square">
            <a:spAutoFit/>
          </a:bodyPr>
          <a:lstStyle/>
          <a:p>
            <a:r>
              <a:rPr lang="fr-FR" sz="1400" b="1" dirty="0">
                <a:solidFill>
                  <a:schemeClr val="tx1">
                    <a:lumMod val="50000"/>
                    <a:lumOff val="50000"/>
                  </a:schemeClr>
                </a:solidFill>
              </a:rPr>
              <a:t>Réviser les vignettes Crit’Air en matière de positionnement des énergies alternatives</a:t>
            </a:r>
          </a:p>
        </p:txBody>
      </p:sp>
      <p:sp>
        <p:nvSpPr>
          <p:cNvPr id="33" name="ZoneTexte 32">
            <a:extLst>
              <a:ext uri="{FF2B5EF4-FFF2-40B4-BE49-F238E27FC236}">
                <a16:creationId xmlns:a16="http://schemas.microsoft.com/office/drawing/2014/main" id="{33C0F746-591A-4657-8BEB-B68CADED11FF}"/>
              </a:ext>
            </a:extLst>
          </p:cNvPr>
          <p:cNvSpPr txBox="1"/>
          <p:nvPr/>
        </p:nvSpPr>
        <p:spPr>
          <a:xfrm>
            <a:off x="6766248" y="963866"/>
            <a:ext cx="5400214" cy="307777"/>
          </a:xfrm>
          <a:prstGeom prst="rect">
            <a:avLst/>
          </a:prstGeom>
          <a:noFill/>
        </p:spPr>
        <p:txBody>
          <a:bodyPr wrap="square">
            <a:spAutoFit/>
          </a:bodyPr>
          <a:lstStyle/>
          <a:p>
            <a:r>
              <a:rPr lang="fr-FR" sz="1400" b="1" dirty="0">
                <a:solidFill>
                  <a:schemeClr val="tx1">
                    <a:lumMod val="50000"/>
                    <a:lumOff val="50000"/>
                  </a:schemeClr>
                </a:solidFill>
              </a:rPr>
              <a:t>Développer une plateforme digitale d'information  réglementaire</a:t>
            </a:r>
          </a:p>
        </p:txBody>
      </p:sp>
      <p:sp>
        <p:nvSpPr>
          <p:cNvPr id="35" name="ZoneTexte 34">
            <a:extLst>
              <a:ext uri="{FF2B5EF4-FFF2-40B4-BE49-F238E27FC236}">
                <a16:creationId xmlns:a16="http://schemas.microsoft.com/office/drawing/2014/main" id="{927078C2-89A3-451C-A128-C0AD8F287806}"/>
              </a:ext>
            </a:extLst>
          </p:cNvPr>
          <p:cNvSpPr txBox="1"/>
          <p:nvPr/>
        </p:nvSpPr>
        <p:spPr>
          <a:xfrm>
            <a:off x="6766248" y="2844591"/>
            <a:ext cx="5265302" cy="307777"/>
          </a:xfrm>
          <a:prstGeom prst="rect">
            <a:avLst/>
          </a:prstGeom>
          <a:noFill/>
        </p:spPr>
        <p:txBody>
          <a:bodyPr wrap="square">
            <a:spAutoFit/>
          </a:bodyPr>
          <a:lstStyle/>
          <a:p>
            <a:r>
              <a:rPr lang="fr-FR" sz="1400" b="1" dirty="0">
                <a:solidFill>
                  <a:schemeClr val="tx1">
                    <a:lumMod val="50000"/>
                    <a:lumOff val="50000"/>
                  </a:schemeClr>
                </a:solidFill>
              </a:rPr>
              <a:t>Garantir des conditions d'accès aux aires de livraison</a:t>
            </a:r>
          </a:p>
        </p:txBody>
      </p:sp>
      <p:sp>
        <p:nvSpPr>
          <p:cNvPr id="37" name="ZoneTexte 36">
            <a:extLst>
              <a:ext uri="{FF2B5EF4-FFF2-40B4-BE49-F238E27FC236}">
                <a16:creationId xmlns:a16="http://schemas.microsoft.com/office/drawing/2014/main" id="{C4CFB93B-1BC7-4B40-8B9E-F2055D6E51D6}"/>
              </a:ext>
            </a:extLst>
          </p:cNvPr>
          <p:cNvSpPr txBox="1"/>
          <p:nvPr/>
        </p:nvSpPr>
        <p:spPr>
          <a:xfrm>
            <a:off x="6829807" y="4455433"/>
            <a:ext cx="4403561" cy="307777"/>
          </a:xfrm>
          <a:prstGeom prst="rect">
            <a:avLst/>
          </a:prstGeom>
          <a:noFill/>
        </p:spPr>
        <p:txBody>
          <a:bodyPr wrap="square">
            <a:spAutoFit/>
          </a:bodyPr>
          <a:lstStyle/>
          <a:p>
            <a:r>
              <a:rPr lang="fr-FR" sz="1400" b="1" dirty="0">
                <a:solidFill>
                  <a:schemeClr val="tx1">
                    <a:lumMod val="50000"/>
                    <a:lumOff val="50000"/>
                  </a:schemeClr>
                </a:solidFill>
              </a:rPr>
              <a:t>Sanctuarisation d'espace de livraison JOP</a:t>
            </a:r>
          </a:p>
        </p:txBody>
      </p:sp>
      <p:sp>
        <p:nvSpPr>
          <p:cNvPr id="56" name="Triangle isocèle 55">
            <a:extLst>
              <a:ext uri="{FF2B5EF4-FFF2-40B4-BE49-F238E27FC236}">
                <a16:creationId xmlns:a16="http://schemas.microsoft.com/office/drawing/2014/main" id="{61573CD5-E3E2-4CD1-BED8-1E4CCE03B759}"/>
              </a:ext>
            </a:extLst>
          </p:cNvPr>
          <p:cNvSpPr/>
          <p:nvPr/>
        </p:nvSpPr>
        <p:spPr>
          <a:xfrm rot="5400000">
            <a:off x="121615" y="1025258"/>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Triangle isocèle 57">
            <a:extLst>
              <a:ext uri="{FF2B5EF4-FFF2-40B4-BE49-F238E27FC236}">
                <a16:creationId xmlns:a16="http://schemas.microsoft.com/office/drawing/2014/main" id="{E7F8B8A7-80E6-4751-AD9E-5A86AE55B971}"/>
              </a:ext>
            </a:extLst>
          </p:cNvPr>
          <p:cNvSpPr/>
          <p:nvPr/>
        </p:nvSpPr>
        <p:spPr>
          <a:xfrm rot="5400000">
            <a:off x="90661" y="3172362"/>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Triangle isocèle 59">
            <a:extLst>
              <a:ext uri="{FF2B5EF4-FFF2-40B4-BE49-F238E27FC236}">
                <a16:creationId xmlns:a16="http://schemas.microsoft.com/office/drawing/2014/main" id="{511DA938-4469-4B1A-BE14-97F8A3578ABF}"/>
              </a:ext>
            </a:extLst>
          </p:cNvPr>
          <p:cNvSpPr/>
          <p:nvPr/>
        </p:nvSpPr>
        <p:spPr>
          <a:xfrm rot="5400000">
            <a:off x="132176" y="4552163"/>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Triangle isocèle 61">
            <a:extLst>
              <a:ext uri="{FF2B5EF4-FFF2-40B4-BE49-F238E27FC236}">
                <a16:creationId xmlns:a16="http://schemas.microsoft.com/office/drawing/2014/main" id="{8CDA8B5F-62E3-4396-903D-25014587795D}"/>
              </a:ext>
            </a:extLst>
          </p:cNvPr>
          <p:cNvSpPr/>
          <p:nvPr/>
        </p:nvSpPr>
        <p:spPr>
          <a:xfrm rot="5400000">
            <a:off x="6653131" y="1090091"/>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Triangle isocèle 63">
            <a:extLst>
              <a:ext uri="{FF2B5EF4-FFF2-40B4-BE49-F238E27FC236}">
                <a16:creationId xmlns:a16="http://schemas.microsoft.com/office/drawing/2014/main" id="{EEA8E48A-F7EB-453F-AAA5-FA3EEF1F2781}"/>
              </a:ext>
            </a:extLst>
          </p:cNvPr>
          <p:cNvSpPr/>
          <p:nvPr/>
        </p:nvSpPr>
        <p:spPr>
          <a:xfrm rot="5400000">
            <a:off x="6653131" y="2986217"/>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Triangle isocèle 67">
            <a:extLst>
              <a:ext uri="{FF2B5EF4-FFF2-40B4-BE49-F238E27FC236}">
                <a16:creationId xmlns:a16="http://schemas.microsoft.com/office/drawing/2014/main" id="{55877F38-B214-484C-82B8-DACEC2780A3C}"/>
              </a:ext>
            </a:extLst>
          </p:cNvPr>
          <p:cNvSpPr/>
          <p:nvPr/>
        </p:nvSpPr>
        <p:spPr>
          <a:xfrm rot="5400000">
            <a:off x="6653131" y="4585463"/>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5" name="Connecteur droit 84">
            <a:extLst>
              <a:ext uri="{FF2B5EF4-FFF2-40B4-BE49-F238E27FC236}">
                <a16:creationId xmlns:a16="http://schemas.microsoft.com/office/drawing/2014/main" id="{A84B9B72-99E6-4375-AA38-775271E7CC92}"/>
              </a:ext>
            </a:extLst>
          </p:cNvPr>
          <p:cNvCxnSpPr>
            <a:cxnSpLocks/>
          </p:cNvCxnSpPr>
          <p:nvPr/>
        </p:nvCxnSpPr>
        <p:spPr>
          <a:xfrm>
            <a:off x="6356195" y="6512928"/>
            <a:ext cx="4325471" cy="10799"/>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E4B21E43-9621-4DBE-A408-34F97028CBD5}"/>
              </a:ext>
            </a:extLst>
          </p:cNvPr>
          <p:cNvCxnSpPr>
            <a:cxnSpLocks/>
          </p:cNvCxnSpPr>
          <p:nvPr/>
        </p:nvCxnSpPr>
        <p:spPr>
          <a:xfrm>
            <a:off x="10666604" y="6520785"/>
            <a:ext cx="177217" cy="19572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0EA97217-3371-41DE-A6D0-1495AAD6B850}"/>
              </a:ext>
            </a:extLst>
          </p:cNvPr>
          <p:cNvCxnSpPr>
            <a:cxnSpLocks/>
          </p:cNvCxnSpPr>
          <p:nvPr/>
        </p:nvCxnSpPr>
        <p:spPr>
          <a:xfrm flipH="1">
            <a:off x="10820997" y="6520785"/>
            <a:ext cx="145916" cy="19572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22AC0D52-AA79-4803-9954-ED52CB1A79A8}"/>
              </a:ext>
            </a:extLst>
          </p:cNvPr>
          <p:cNvCxnSpPr>
            <a:cxnSpLocks/>
          </p:cNvCxnSpPr>
          <p:nvPr/>
        </p:nvCxnSpPr>
        <p:spPr>
          <a:xfrm flipV="1">
            <a:off x="10951512" y="6523728"/>
            <a:ext cx="1190976" cy="346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riangle isocèle 3">
            <a:extLst>
              <a:ext uri="{FF2B5EF4-FFF2-40B4-BE49-F238E27FC236}">
                <a16:creationId xmlns:a16="http://schemas.microsoft.com/office/drawing/2014/main" id="{C9BCBB67-FCE4-4C99-A5E8-3BB369996D48}"/>
              </a:ext>
            </a:extLst>
          </p:cNvPr>
          <p:cNvSpPr/>
          <p:nvPr/>
        </p:nvSpPr>
        <p:spPr>
          <a:xfrm rot="10800000">
            <a:off x="1272956"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F40FADEC-D94F-4866-ABB0-367C06B5AF36}"/>
              </a:ext>
            </a:extLst>
          </p:cNvPr>
          <p:cNvSpPr txBox="1"/>
          <p:nvPr/>
        </p:nvSpPr>
        <p:spPr>
          <a:xfrm>
            <a:off x="150212" y="1451110"/>
            <a:ext cx="5583276" cy="1384995"/>
          </a:xfrm>
          <a:prstGeom prst="rect">
            <a:avLst/>
          </a:prstGeom>
          <a:noFill/>
        </p:spPr>
        <p:txBody>
          <a:bodyPr wrap="square">
            <a:spAutoFit/>
          </a:bodyPr>
          <a:lstStyle/>
          <a:p>
            <a:pPr algn="just"/>
            <a:r>
              <a:rPr lang="fr-FR" sz="1200" i="1" dirty="0"/>
              <a:t>Prérequis dans le cadre des activités JOP : Le report horaire des livraisons permet d’engager un cercle vertueux en limitant la congestion le jour, en optimisant le transport par le recours à des engins de gabarit plus important. La contrepartie est la mise en place d’un plan de prévention des nuisances sonores et une réorganisation de la fonction de planification des horaires de livraison. L’engagement de toutes les parties prenantes apparaissent comme essentielles pour atteindre les objectifs de développements durables.</a:t>
            </a:r>
          </a:p>
        </p:txBody>
      </p:sp>
      <p:sp>
        <p:nvSpPr>
          <p:cNvPr id="59" name="ZoneTexte 58">
            <a:extLst>
              <a:ext uri="{FF2B5EF4-FFF2-40B4-BE49-F238E27FC236}">
                <a16:creationId xmlns:a16="http://schemas.microsoft.com/office/drawing/2014/main" id="{12B6C91E-244A-4132-B78D-7BB410723696}"/>
              </a:ext>
            </a:extLst>
          </p:cNvPr>
          <p:cNvSpPr txBox="1"/>
          <p:nvPr/>
        </p:nvSpPr>
        <p:spPr>
          <a:xfrm>
            <a:off x="119258" y="3406565"/>
            <a:ext cx="5735756" cy="830997"/>
          </a:xfrm>
          <a:prstGeom prst="rect">
            <a:avLst/>
          </a:prstGeom>
          <a:noFill/>
        </p:spPr>
        <p:txBody>
          <a:bodyPr wrap="square">
            <a:spAutoFit/>
          </a:bodyPr>
          <a:lstStyle/>
          <a:p>
            <a:pPr algn="just"/>
            <a:r>
              <a:rPr lang="fr-FR" sz="1200" i="1" dirty="0"/>
              <a:t>Le développement de la logistique vertueuse passe également par l'approche de la logistique réalisée en mobilité douce. Pour permettre une augmentation du fret pouvant être livré par ses moyens de transport (triporteur), il est nécessaire de prévoir une évolution réglementaire en matière de PTAC transporté.</a:t>
            </a:r>
          </a:p>
        </p:txBody>
      </p:sp>
      <p:sp>
        <p:nvSpPr>
          <p:cNvPr id="61" name="ZoneTexte 60">
            <a:extLst>
              <a:ext uri="{FF2B5EF4-FFF2-40B4-BE49-F238E27FC236}">
                <a16:creationId xmlns:a16="http://schemas.microsoft.com/office/drawing/2014/main" id="{EF8612DD-20E1-4F22-B12D-00018DFC7A7E}"/>
              </a:ext>
            </a:extLst>
          </p:cNvPr>
          <p:cNvSpPr txBox="1"/>
          <p:nvPr/>
        </p:nvSpPr>
        <p:spPr>
          <a:xfrm>
            <a:off x="122154" y="4941763"/>
            <a:ext cx="5450926" cy="1384995"/>
          </a:xfrm>
          <a:prstGeom prst="rect">
            <a:avLst/>
          </a:prstGeom>
          <a:noFill/>
        </p:spPr>
        <p:txBody>
          <a:bodyPr wrap="square">
            <a:spAutoFit/>
          </a:bodyPr>
          <a:lstStyle/>
          <a:p>
            <a:pPr algn="just"/>
            <a:r>
              <a:rPr lang="fr-FR" sz="1200" i="1" dirty="0"/>
              <a:t>La transition énergétique est une étape importante dans le déploiement d'une mobilité propre. La logistique a entamé cette démarche qui malgré tout est confrontée à des difficultés exogènes (disponibilités des technologies, réseaux d'avitaillement…). Hors le système Crit’Air est aujourd'hui configuré sur une posture réglementaire et technique déjà ancienne. Il est important de réviser la classification des vignettes selon les nouvelles motorisations et technologies disponibles (ex B100) afin de prévoir une correspondance plus adaptée pour 2024. </a:t>
            </a:r>
          </a:p>
        </p:txBody>
      </p:sp>
      <p:sp>
        <p:nvSpPr>
          <p:cNvPr id="63" name="ZoneTexte 62">
            <a:extLst>
              <a:ext uri="{FF2B5EF4-FFF2-40B4-BE49-F238E27FC236}">
                <a16:creationId xmlns:a16="http://schemas.microsoft.com/office/drawing/2014/main" id="{80DF50AE-2E01-436F-A585-C74A3B82045D}"/>
              </a:ext>
            </a:extLst>
          </p:cNvPr>
          <p:cNvSpPr txBox="1"/>
          <p:nvPr/>
        </p:nvSpPr>
        <p:spPr>
          <a:xfrm>
            <a:off x="6681728" y="1298667"/>
            <a:ext cx="5400214" cy="1200329"/>
          </a:xfrm>
          <a:prstGeom prst="rect">
            <a:avLst/>
          </a:prstGeom>
          <a:noFill/>
        </p:spPr>
        <p:txBody>
          <a:bodyPr wrap="square">
            <a:spAutoFit/>
          </a:bodyPr>
          <a:lstStyle/>
          <a:p>
            <a:pPr algn="just"/>
            <a:r>
              <a:rPr lang="fr-FR" sz="1200" i="1" dirty="0"/>
              <a:t>Les différentes périodes associées aux JOP (Amont / Pendant) génèrent des restrictions d'usages de la voirie, des réglementations spécifiques… L'accès à l'information et la centralisation des éléments est une étape indispensable pour l'ensemble des acteurs de la chaine logistique. La livraison urbaine en amont des JOP et pendant les JOP vont générés également l'utilisation de sous-traitants (TPE) dont l'accès à l'information est plus réduite. </a:t>
            </a:r>
          </a:p>
        </p:txBody>
      </p:sp>
      <p:sp>
        <p:nvSpPr>
          <p:cNvPr id="65" name="ZoneTexte 64">
            <a:extLst>
              <a:ext uri="{FF2B5EF4-FFF2-40B4-BE49-F238E27FC236}">
                <a16:creationId xmlns:a16="http://schemas.microsoft.com/office/drawing/2014/main" id="{A0975E70-90B5-425B-BE00-CB9C5CF6F380}"/>
              </a:ext>
            </a:extLst>
          </p:cNvPr>
          <p:cNvSpPr txBox="1"/>
          <p:nvPr/>
        </p:nvSpPr>
        <p:spPr>
          <a:xfrm>
            <a:off x="6695873" y="3183008"/>
            <a:ext cx="5265302" cy="830997"/>
          </a:xfrm>
          <a:prstGeom prst="rect">
            <a:avLst/>
          </a:prstGeom>
          <a:noFill/>
        </p:spPr>
        <p:txBody>
          <a:bodyPr wrap="square">
            <a:spAutoFit/>
          </a:bodyPr>
          <a:lstStyle/>
          <a:p>
            <a:pPr algn="just"/>
            <a:r>
              <a:rPr lang="fr-FR" sz="1200" i="1" dirty="0"/>
              <a:t>Déployer lors des JOP une attention particulière au respect des aires de livraison et de leur accessibilité pour la partie marchandises. Avec 9000 aires de livraison dans Paris elles sont occupées de manière illicite à 47 % du temps. Elles sont pourtant essentielles pour favoriser la  fluidité des flux logistiques et limiter la congestion.</a:t>
            </a:r>
          </a:p>
        </p:txBody>
      </p:sp>
      <p:sp>
        <p:nvSpPr>
          <p:cNvPr id="66" name="ZoneTexte 65">
            <a:extLst>
              <a:ext uri="{FF2B5EF4-FFF2-40B4-BE49-F238E27FC236}">
                <a16:creationId xmlns:a16="http://schemas.microsoft.com/office/drawing/2014/main" id="{2F0F7F39-A9E3-4C63-A356-8451EE6B8550}"/>
              </a:ext>
            </a:extLst>
          </p:cNvPr>
          <p:cNvSpPr txBox="1"/>
          <p:nvPr/>
        </p:nvSpPr>
        <p:spPr>
          <a:xfrm>
            <a:off x="6723988" y="4814086"/>
            <a:ext cx="5265302" cy="646331"/>
          </a:xfrm>
          <a:prstGeom prst="rect">
            <a:avLst/>
          </a:prstGeom>
          <a:noFill/>
        </p:spPr>
        <p:txBody>
          <a:bodyPr wrap="square">
            <a:spAutoFit/>
          </a:bodyPr>
          <a:lstStyle/>
          <a:p>
            <a:pPr algn="just"/>
            <a:r>
              <a:rPr lang="fr-FR" sz="1200" i="1" dirty="0"/>
              <a:t>La disponibilité des aires de livraison et leur accessibilité étant un des enjeux en matière de fluidité du trafic et de la chaine logistique des JO. Une sanctuarisation d'aires de livraison spécifiques doit être effectuée.</a:t>
            </a:r>
          </a:p>
        </p:txBody>
      </p:sp>
      <p:sp>
        <p:nvSpPr>
          <p:cNvPr id="26" name="Triangle isocèle 25">
            <a:extLst>
              <a:ext uri="{FF2B5EF4-FFF2-40B4-BE49-F238E27FC236}">
                <a16:creationId xmlns:a16="http://schemas.microsoft.com/office/drawing/2014/main" id="{1CCE8C14-E81B-4E59-B3E6-1BEA2DA15716}"/>
              </a:ext>
            </a:extLst>
          </p:cNvPr>
          <p:cNvSpPr/>
          <p:nvPr/>
        </p:nvSpPr>
        <p:spPr>
          <a:xfrm rot="10800000">
            <a:off x="10621992" y="6367591"/>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BED396EF-BA6C-45DD-84A5-80FAE4A51649}"/>
              </a:ext>
            </a:extLst>
          </p:cNvPr>
          <p:cNvSpPr txBox="1"/>
          <p:nvPr/>
        </p:nvSpPr>
        <p:spPr>
          <a:xfrm>
            <a:off x="11558017" y="6525684"/>
            <a:ext cx="484152" cy="307777"/>
          </a:xfrm>
          <a:prstGeom prst="rect">
            <a:avLst/>
          </a:prstGeom>
          <a:noFill/>
        </p:spPr>
        <p:txBody>
          <a:bodyPr wrap="square" rtlCol="0">
            <a:spAutoFit/>
          </a:bodyPr>
          <a:lstStyle/>
          <a:p>
            <a:r>
              <a:rPr lang="fr-FR" sz="1400" dirty="0"/>
              <a:t>23</a:t>
            </a:r>
          </a:p>
        </p:txBody>
      </p:sp>
    </p:spTree>
    <p:extLst>
      <p:ext uri="{BB962C8B-B14F-4D97-AF65-F5344CB8AC3E}">
        <p14:creationId xmlns:p14="http://schemas.microsoft.com/office/powerpoint/2010/main" val="548708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F111857F-02DE-4FB7-A643-53C0AD702DA4}"/>
              </a:ext>
            </a:extLst>
          </p:cNvPr>
          <p:cNvSpPr txBox="1"/>
          <p:nvPr/>
        </p:nvSpPr>
        <p:spPr>
          <a:xfrm>
            <a:off x="1947931" y="147289"/>
            <a:ext cx="1956557" cy="369332"/>
          </a:xfrm>
          <a:prstGeom prst="rect">
            <a:avLst/>
          </a:prstGeom>
          <a:solidFill>
            <a:schemeClr val="tx1">
              <a:lumMod val="50000"/>
              <a:lumOff val="50000"/>
            </a:schemeClr>
          </a:solidFill>
        </p:spPr>
        <p:txBody>
          <a:bodyPr wrap="square" rtlCol="0">
            <a:spAutoFit/>
          </a:bodyPr>
          <a:lstStyle/>
          <a:p>
            <a:r>
              <a:rPr lang="fr-FR" b="1" dirty="0">
                <a:solidFill>
                  <a:schemeClr val="bg1"/>
                </a:solidFill>
              </a:rPr>
              <a:t>REGLEMENTATION</a:t>
            </a:r>
          </a:p>
        </p:txBody>
      </p:sp>
      <p:cxnSp>
        <p:nvCxnSpPr>
          <p:cNvPr id="85" name="Connecteur droit 84">
            <a:extLst>
              <a:ext uri="{FF2B5EF4-FFF2-40B4-BE49-F238E27FC236}">
                <a16:creationId xmlns:a16="http://schemas.microsoft.com/office/drawing/2014/main" id="{A84B9B72-99E6-4375-AA38-775271E7CC92}"/>
              </a:ext>
            </a:extLst>
          </p:cNvPr>
          <p:cNvCxnSpPr>
            <a:cxnSpLocks/>
          </p:cNvCxnSpPr>
          <p:nvPr/>
        </p:nvCxnSpPr>
        <p:spPr>
          <a:xfrm>
            <a:off x="6278105" y="6523727"/>
            <a:ext cx="4403561"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E4B21E43-9621-4DBE-A408-34F97028CBD5}"/>
              </a:ext>
            </a:extLst>
          </p:cNvPr>
          <p:cNvCxnSpPr>
            <a:cxnSpLocks/>
          </p:cNvCxnSpPr>
          <p:nvPr/>
        </p:nvCxnSpPr>
        <p:spPr>
          <a:xfrm>
            <a:off x="10666604" y="6520785"/>
            <a:ext cx="177217" cy="19572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0EA97217-3371-41DE-A6D0-1495AAD6B850}"/>
              </a:ext>
            </a:extLst>
          </p:cNvPr>
          <p:cNvCxnSpPr>
            <a:cxnSpLocks/>
          </p:cNvCxnSpPr>
          <p:nvPr/>
        </p:nvCxnSpPr>
        <p:spPr>
          <a:xfrm flipH="1">
            <a:off x="10820997" y="6520785"/>
            <a:ext cx="145916" cy="19572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22AC0D52-AA79-4803-9954-ED52CB1A79A8}"/>
              </a:ext>
            </a:extLst>
          </p:cNvPr>
          <p:cNvCxnSpPr>
            <a:cxnSpLocks/>
          </p:cNvCxnSpPr>
          <p:nvPr/>
        </p:nvCxnSpPr>
        <p:spPr>
          <a:xfrm flipV="1">
            <a:off x="10951512" y="6523728"/>
            <a:ext cx="1190976" cy="346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riangle isocèle 3">
            <a:extLst>
              <a:ext uri="{FF2B5EF4-FFF2-40B4-BE49-F238E27FC236}">
                <a16:creationId xmlns:a16="http://schemas.microsoft.com/office/drawing/2014/main" id="{C9BCBB67-FCE4-4C99-A5E8-3BB369996D48}"/>
              </a:ext>
            </a:extLst>
          </p:cNvPr>
          <p:cNvSpPr/>
          <p:nvPr/>
        </p:nvSpPr>
        <p:spPr>
          <a:xfrm rot="10800000">
            <a:off x="1266233"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D5273904-79AA-41A7-9A40-03D39D6F598E}"/>
              </a:ext>
            </a:extLst>
          </p:cNvPr>
          <p:cNvSpPr txBox="1"/>
          <p:nvPr/>
        </p:nvSpPr>
        <p:spPr>
          <a:xfrm>
            <a:off x="314842" y="4994600"/>
            <a:ext cx="5415449" cy="523220"/>
          </a:xfrm>
          <a:prstGeom prst="rect">
            <a:avLst/>
          </a:prstGeom>
          <a:noFill/>
        </p:spPr>
        <p:txBody>
          <a:bodyPr wrap="square">
            <a:spAutoFit/>
          </a:bodyPr>
          <a:lstStyle/>
          <a:p>
            <a:r>
              <a:rPr lang="fr-FR" sz="1400" b="1" dirty="0">
                <a:solidFill>
                  <a:schemeClr val="tx1">
                    <a:lumMod val="50000"/>
                    <a:lumOff val="50000"/>
                  </a:schemeClr>
                </a:solidFill>
              </a:rPr>
              <a:t>Favoriser les dérogations à l'interdiction de circuler des véhicules de plus de 7T le week-end pour le TRM</a:t>
            </a:r>
          </a:p>
        </p:txBody>
      </p:sp>
      <p:sp>
        <p:nvSpPr>
          <p:cNvPr id="12" name="ZoneTexte 11">
            <a:extLst>
              <a:ext uri="{FF2B5EF4-FFF2-40B4-BE49-F238E27FC236}">
                <a16:creationId xmlns:a16="http://schemas.microsoft.com/office/drawing/2014/main" id="{6A4E30F9-E498-4451-BDC3-BDC80D17DAA5}"/>
              </a:ext>
            </a:extLst>
          </p:cNvPr>
          <p:cNvSpPr txBox="1"/>
          <p:nvPr/>
        </p:nvSpPr>
        <p:spPr>
          <a:xfrm>
            <a:off x="337944" y="2017486"/>
            <a:ext cx="2589011" cy="307777"/>
          </a:xfrm>
          <a:prstGeom prst="rect">
            <a:avLst/>
          </a:prstGeom>
          <a:noFill/>
        </p:spPr>
        <p:txBody>
          <a:bodyPr wrap="square">
            <a:spAutoFit/>
          </a:bodyPr>
          <a:lstStyle/>
          <a:p>
            <a:r>
              <a:rPr lang="fr-FR" sz="1400" b="1" dirty="0">
                <a:solidFill>
                  <a:schemeClr val="tx1">
                    <a:lumMod val="50000"/>
                    <a:lumOff val="50000"/>
                  </a:schemeClr>
                </a:solidFill>
              </a:rPr>
              <a:t>Condition de contrôle des ZFE</a:t>
            </a:r>
          </a:p>
        </p:txBody>
      </p:sp>
      <p:sp>
        <p:nvSpPr>
          <p:cNvPr id="14" name="ZoneTexte 13">
            <a:extLst>
              <a:ext uri="{FF2B5EF4-FFF2-40B4-BE49-F238E27FC236}">
                <a16:creationId xmlns:a16="http://schemas.microsoft.com/office/drawing/2014/main" id="{A44EF97E-89B4-4F8B-9E23-EFF2EB3FC56B}"/>
              </a:ext>
            </a:extLst>
          </p:cNvPr>
          <p:cNvSpPr txBox="1"/>
          <p:nvPr/>
        </p:nvSpPr>
        <p:spPr>
          <a:xfrm>
            <a:off x="6700198" y="1101534"/>
            <a:ext cx="5104441" cy="523220"/>
          </a:xfrm>
          <a:prstGeom prst="rect">
            <a:avLst/>
          </a:prstGeom>
          <a:noFill/>
        </p:spPr>
        <p:txBody>
          <a:bodyPr wrap="square">
            <a:spAutoFit/>
          </a:bodyPr>
          <a:lstStyle/>
          <a:p>
            <a:r>
              <a:rPr lang="fr-FR" sz="1400" b="1" dirty="0">
                <a:solidFill>
                  <a:schemeClr val="tx1">
                    <a:lumMod val="50000"/>
                    <a:lumOff val="50000"/>
                  </a:schemeClr>
                </a:solidFill>
              </a:rPr>
              <a:t>Aménagement de voies de circulation dédiées marchandises pendant les JOP</a:t>
            </a:r>
          </a:p>
        </p:txBody>
      </p:sp>
      <p:sp>
        <p:nvSpPr>
          <p:cNvPr id="20" name="ZoneTexte 19">
            <a:extLst>
              <a:ext uri="{FF2B5EF4-FFF2-40B4-BE49-F238E27FC236}">
                <a16:creationId xmlns:a16="http://schemas.microsoft.com/office/drawing/2014/main" id="{1D8C9E7D-EDF2-4B8A-832F-FAB542DE1F60}"/>
              </a:ext>
            </a:extLst>
          </p:cNvPr>
          <p:cNvSpPr txBox="1"/>
          <p:nvPr/>
        </p:nvSpPr>
        <p:spPr>
          <a:xfrm>
            <a:off x="6651672" y="3002273"/>
            <a:ext cx="5456118" cy="523220"/>
          </a:xfrm>
          <a:prstGeom prst="rect">
            <a:avLst/>
          </a:prstGeom>
          <a:noFill/>
        </p:spPr>
        <p:txBody>
          <a:bodyPr wrap="square">
            <a:spAutoFit/>
          </a:bodyPr>
          <a:lstStyle/>
          <a:p>
            <a:r>
              <a:rPr lang="fr-FR" sz="1400" b="1" dirty="0">
                <a:solidFill>
                  <a:schemeClr val="tx1">
                    <a:lumMod val="50000"/>
                    <a:lumOff val="50000"/>
                  </a:schemeClr>
                </a:solidFill>
              </a:rPr>
              <a:t>Définir les modalités de délivrance des sites garantir une harmonisation réglementaire des conditions d'accès </a:t>
            </a:r>
          </a:p>
        </p:txBody>
      </p:sp>
      <p:sp>
        <p:nvSpPr>
          <p:cNvPr id="24" name="Triangle isocèle 23">
            <a:extLst>
              <a:ext uri="{FF2B5EF4-FFF2-40B4-BE49-F238E27FC236}">
                <a16:creationId xmlns:a16="http://schemas.microsoft.com/office/drawing/2014/main" id="{A6B2304D-3A72-4BB9-829E-2D56D99800CE}"/>
              </a:ext>
            </a:extLst>
          </p:cNvPr>
          <p:cNvSpPr/>
          <p:nvPr/>
        </p:nvSpPr>
        <p:spPr>
          <a:xfrm rot="5400000">
            <a:off x="210374" y="5142822"/>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riangle isocèle 25">
            <a:extLst>
              <a:ext uri="{FF2B5EF4-FFF2-40B4-BE49-F238E27FC236}">
                <a16:creationId xmlns:a16="http://schemas.microsoft.com/office/drawing/2014/main" id="{3BF11373-8A35-4D29-BED3-C93F4853FF69}"/>
              </a:ext>
            </a:extLst>
          </p:cNvPr>
          <p:cNvSpPr/>
          <p:nvPr/>
        </p:nvSpPr>
        <p:spPr>
          <a:xfrm rot="5400000">
            <a:off x="235430" y="2143172"/>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riangle isocèle 27">
            <a:extLst>
              <a:ext uri="{FF2B5EF4-FFF2-40B4-BE49-F238E27FC236}">
                <a16:creationId xmlns:a16="http://schemas.microsoft.com/office/drawing/2014/main" id="{515D05EC-7D99-49F2-8D73-DAC5451C799D}"/>
              </a:ext>
            </a:extLst>
          </p:cNvPr>
          <p:cNvSpPr/>
          <p:nvPr/>
        </p:nvSpPr>
        <p:spPr>
          <a:xfrm rot="5400000">
            <a:off x="6502561" y="1227494"/>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riangle isocèle 29">
            <a:extLst>
              <a:ext uri="{FF2B5EF4-FFF2-40B4-BE49-F238E27FC236}">
                <a16:creationId xmlns:a16="http://schemas.microsoft.com/office/drawing/2014/main" id="{D046D478-79EB-43EE-8924-8DE26119E700}"/>
              </a:ext>
            </a:extLst>
          </p:cNvPr>
          <p:cNvSpPr/>
          <p:nvPr/>
        </p:nvSpPr>
        <p:spPr>
          <a:xfrm rot="5400000">
            <a:off x="6502561" y="3111445"/>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92B6A66E-58CA-492D-9D36-973EA934CB98}"/>
              </a:ext>
            </a:extLst>
          </p:cNvPr>
          <p:cNvSpPr txBox="1"/>
          <p:nvPr/>
        </p:nvSpPr>
        <p:spPr>
          <a:xfrm>
            <a:off x="323516" y="827825"/>
            <a:ext cx="5646862" cy="523220"/>
          </a:xfrm>
          <a:prstGeom prst="rect">
            <a:avLst/>
          </a:prstGeom>
          <a:noFill/>
        </p:spPr>
        <p:txBody>
          <a:bodyPr wrap="square">
            <a:spAutoFit/>
          </a:bodyPr>
          <a:lstStyle/>
          <a:p>
            <a:r>
              <a:rPr lang="fr-FR" sz="1400" b="1" dirty="0">
                <a:solidFill>
                  <a:schemeClr val="tx1">
                    <a:lumMod val="50000"/>
                    <a:lumOff val="50000"/>
                  </a:schemeClr>
                </a:solidFill>
              </a:rPr>
              <a:t>Faire évoluer la réglementation du code de la route pour permettre la réservation d'aires de livraison</a:t>
            </a:r>
          </a:p>
        </p:txBody>
      </p:sp>
      <p:sp>
        <p:nvSpPr>
          <p:cNvPr id="40" name="Triangle isocèle 39">
            <a:extLst>
              <a:ext uri="{FF2B5EF4-FFF2-40B4-BE49-F238E27FC236}">
                <a16:creationId xmlns:a16="http://schemas.microsoft.com/office/drawing/2014/main" id="{13980074-2C9C-41B0-80DB-C6DDC234F39C}"/>
              </a:ext>
            </a:extLst>
          </p:cNvPr>
          <p:cNvSpPr/>
          <p:nvPr/>
        </p:nvSpPr>
        <p:spPr>
          <a:xfrm rot="5400000">
            <a:off x="211796" y="948157"/>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riangle isocèle 41">
            <a:extLst>
              <a:ext uri="{FF2B5EF4-FFF2-40B4-BE49-F238E27FC236}">
                <a16:creationId xmlns:a16="http://schemas.microsoft.com/office/drawing/2014/main" id="{94DEC1A4-6B5F-40A9-9F3F-C8A9759B50CA}"/>
              </a:ext>
            </a:extLst>
          </p:cNvPr>
          <p:cNvSpPr/>
          <p:nvPr/>
        </p:nvSpPr>
        <p:spPr>
          <a:xfrm rot="10800000">
            <a:off x="10621992" y="6367591"/>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ZoneTexte 91">
            <a:extLst>
              <a:ext uri="{FF2B5EF4-FFF2-40B4-BE49-F238E27FC236}">
                <a16:creationId xmlns:a16="http://schemas.microsoft.com/office/drawing/2014/main" id="{3B6053AB-84BE-47B1-9D83-ACDB2D896D55}"/>
              </a:ext>
            </a:extLst>
          </p:cNvPr>
          <p:cNvSpPr txBox="1"/>
          <p:nvPr/>
        </p:nvSpPr>
        <p:spPr>
          <a:xfrm>
            <a:off x="264027" y="1343822"/>
            <a:ext cx="5802220" cy="646331"/>
          </a:xfrm>
          <a:prstGeom prst="rect">
            <a:avLst/>
          </a:prstGeom>
          <a:noFill/>
        </p:spPr>
        <p:txBody>
          <a:bodyPr wrap="square">
            <a:spAutoFit/>
          </a:bodyPr>
          <a:lstStyle/>
          <a:p>
            <a:pPr algn="just"/>
            <a:r>
              <a:rPr lang="fr-FR" sz="1200" i="1" dirty="0"/>
              <a:t>La disponibilité des aires de livraison et leur accessibilité étant un des enjeux en matière de fluidité du trafic et de la chaine logistique. Un développement de la réservation des aires de livraison pourrait être envisagé.</a:t>
            </a:r>
          </a:p>
        </p:txBody>
      </p:sp>
      <p:sp>
        <p:nvSpPr>
          <p:cNvPr id="93" name="ZoneTexte 92">
            <a:extLst>
              <a:ext uri="{FF2B5EF4-FFF2-40B4-BE49-F238E27FC236}">
                <a16:creationId xmlns:a16="http://schemas.microsoft.com/office/drawing/2014/main" id="{81B3D91A-171C-4651-A4AB-6536314BDC6E}"/>
              </a:ext>
            </a:extLst>
          </p:cNvPr>
          <p:cNvSpPr txBox="1"/>
          <p:nvPr/>
        </p:nvSpPr>
        <p:spPr>
          <a:xfrm>
            <a:off x="297391" y="5511533"/>
            <a:ext cx="5633322" cy="1015663"/>
          </a:xfrm>
          <a:prstGeom prst="rect">
            <a:avLst/>
          </a:prstGeom>
          <a:noFill/>
        </p:spPr>
        <p:txBody>
          <a:bodyPr wrap="square">
            <a:spAutoFit/>
          </a:bodyPr>
          <a:lstStyle/>
          <a:p>
            <a:pPr algn="just"/>
            <a:r>
              <a:rPr lang="fr-FR" sz="1200" i="1" dirty="0"/>
              <a:t>La période des jeux olympiques se déroulant sur une période estivale elle correspondra également aux différents week-ends de départs / retours des vacanciers. Dans ces conditions une réflexion supplémentaire doit être réservée aux flux de marchandises nécessaires à la bonne marche des JOP pendant ces périodes. Dérogation temporaire   similaire au transport frigorifique.</a:t>
            </a:r>
          </a:p>
        </p:txBody>
      </p:sp>
      <p:sp>
        <p:nvSpPr>
          <p:cNvPr id="94" name="ZoneTexte 93">
            <a:extLst>
              <a:ext uri="{FF2B5EF4-FFF2-40B4-BE49-F238E27FC236}">
                <a16:creationId xmlns:a16="http://schemas.microsoft.com/office/drawing/2014/main" id="{01F63E0C-A7EB-4D55-9819-BA58B124ACA4}"/>
              </a:ext>
            </a:extLst>
          </p:cNvPr>
          <p:cNvSpPr txBox="1"/>
          <p:nvPr/>
        </p:nvSpPr>
        <p:spPr>
          <a:xfrm>
            <a:off x="252536" y="2312278"/>
            <a:ext cx="5717842" cy="1384995"/>
          </a:xfrm>
          <a:prstGeom prst="rect">
            <a:avLst/>
          </a:prstGeom>
          <a:noFill/>
        </p:spPr>
        <p:txBody>
          <a:bodyPr wrap="square">
            <a:spAutoFit/>
          </a:bodyPr>
          <a:lstStyle/>
          <a:p>
            <a:pPr algn="just"/>
            <a:r>
              <a:rPr lang="fr-FR" sz="1200" i="1" dirty="0"/>
              <a:t>2024 est également la correspondance de calendrier de lutte antipollution de villes à commencer par Paris et la MGP. Une zone définie appelé Zone à Faibles émissions a été instaurée avec un calendrier qui progressivement interdira les véhicules plus polluants favorisant les énergies vertes à l'échappement. Seul les Crit’Air 1 et vert seront autorisés à circuler pour Paris et la Métropole. Cette application doit être garantie si maintenue afin d'éviter toute dérive en matière de logistique tous secteur (Compte d'autrui, compte propre, artisan, commerçant...)</a:t>
            </a:r>
          </a:p>
        </p:txBody>
      </p:sp>
      <p:sp>
        <p:nvSpPr>
          <p:cNvPr id="95" name="ZoneTexte 94">
            <a:extLst>
              <a:ext uri="{FF2B5EF4-FFF2-40B4-BE49-F238E27FC236}">
                <a16:creationId xmlns:a16="http://schemas.microsoft.com/office/drawing/2014/main" id="{7655F293-B26B-4835-90EC-D2D5799DD990}"/>
              </a:ext>
            </a:extLst>
          </p:cNvPr>
          <p:cNvSpPr txBox="1"/>
          <p:nvPr/>
        </p:nvSpPr>
        <p:spPr>
          <a:xfrm>
            <a:off x="6450506" y="1666988"/>
            <a:ext cx="5484268" cy="1015663"/>
          </a:xfrm>
          <a:prstGeom prst="rect">
            <a:avLst/>
          </a:prstGeom>
          <a:noFill/>
        </p:spPr>
        <p:txBody>
          <a:bodyPr wrap="square">
            <a:spAutoFit/>
          </a:bodyPr>
          <a:lstStyle/>
          <a:p>
            <a:pPr algn="just"/>
            <a:r>
              <a:rPr lang="fr-FR" sz="1200" i="1" dirty="0"/>
              <a:t>La circulation des athlètes, médias, officiels va bénéficier d'un réseau routier réservé afin de garantir la fluidité des circulations nécessaires au bon fonctionnement de l'organisation des JOP. La logistique étant un élément essentiel dans le fonctionnement de Paris 2024, il serait nécessaire d'analyser son intégration, sous condition, à ce réseau restreint ou de définir un réseau spécifique sur quelques axes.</a:t>
            </a:r>
          </a:p>
        </p:txBody>
      </p:sp>
      <p:sp>
        <p:nvSpPr>
          <p:cNvPr id="96" name="ZoneTexte 95">
            <a:extLst>
              <a:ext uri="{FF2B5EF4-FFF2-40B4-BE49-F238E27FC236}">
                <a16:creationId xmlns:a16="http://schemas.microsoft.com/office/drawing/2014/main" id="{CCEBB000-5D56-49F2-BD8C-E7738BBCC782}"/>
              </a:ext>
            </a:extLst>
          </p:cNvPr>
          <p:cNvSpPr txBox="1"/>
          <p:nvPr/>
        </p:nvSpPr>
        <p:spPr>
          <a:xfrm>
            <a:off x="6550014" y="3513313"/>
            <a:ext cx="5456118" cy="1015663"/>
          </a:xfrm>
          <a:prstGeom prst="rect">
            <a:avLst/>
          </a:prstGeom>
          <a:noFill/>
        </p:spPr>
        <p:txBody>
          <a:bodyPr wrap="square">
            <a:spAutoFit/>
          </a:bodyPr>
          <a:lstStyle/>
          <a:p>
            <a:pPr algn="just"/>
            <a:r>
              <a:rPr lang="fr-FR" sz="1200" i="1" dirty="0"/>
              <a:t>L'accès au site des JOP sera conditionné à des règles d'accès, de circulation et de sécurité. Ces différents éléments doivent être définis clairement, accessibles en matière d'information et claire dans le process à mettre en œuvre pour les opérateurs (badge, autorisation, accréditation...). Ces règles doivent être harmonisées sur l'ensemble des sites affectés aux JOP.</a:t>
            </a:r>
          </a:p>
        </p:txBody>
      </p:sp>
      <p:sp>
        <p:nvSpPr>
          <p:cNvPr id="2" name="ZoneTexte 1">
            <a:extLst>
              <a:ext uri="{FF2B5EF4-FFF2-40B4-BE49-F238E27FC236}">
                <a16:creationId xmlns:a16="http://schemas.microsoft.com/office/drawing/2014/main" id="{16BF6872-BDC5-4E13-BA3D-0AC19A244EFE}"/>
              </a:ext>
            </a:extLst>
          </p:cNvPr>
          <p:cNvSpPr txBox="1"/>
          <p:nvPr/>
        </p:nvSpPr>
        <p:spPr>
          <a:xfrm>
            <a:off x="11558017" y="6525684"/>
            <a:ext cx="484152" cy="307777"/>
          </a:xfrm>
          <a:prstGeom prst="rect">
            <a:avLst/>
          </a:prstGeom>
          <a:noFill/>
        </p:spPr>
        <p:txBody>
          <a:bodyPr wrap="square" rtlCol="0">
            <a:spAutoFit/>
          </a:bodyPr>
          <a:lstStyle/>
          <a:p>
            <a:r>
              <a:rPr lang="fr-FR" sz="1400" dirty="0"/>
              <a:t>24</a:t>
            </a:r>
          </a:p>
        </p:txBody>
      </p:sp>
      <p:sp>
        <p:nvSpPr>
          <p:cNvPr id="33" name="ZoneTexte 32">
            <a:extLst>
              <a:ext uri="{FF2B5EF4-FFF2-40B4-BE49-F238E27FC236}">
                <a16:creationId xmlns:a16="http://schemas.microsoft.com/office/drawing/2014/main" id="{63D6C37D-6B16-4896-B8D2-81456945B720}"/>
              </a:ext>
            </a:extLst>
          </p:cNvPr>
          <p:cNvSpPr txBox="1"/>
          <p:nvPr/>
        </p:nvSpPr>
        <p:spPr>
          <a:xfrm>
            <a:off x="6651672" y="4854927"/>
            <a:ext cx="4456927" cy="307777"/>
          </a:xfrm>
          <a:prstGeom prst="rect">
            <a:avLst/>
          </a:prstGeom>
          <a:noFill/>
        </p:spPr>
        <p:txBody>
          <a:bodyPr wrap="square">
            <a:spAutoFit/>
          </a:bodyPr>
          <a:lstStyle/>
          <a:p>
            <a:r>
              <a:rPr lang="fr-FR" sz="1400" b="1" dirty="0">
                <a:solidFill>
                  <a:schemeClr val="tx1">
                    <a:lumMod val="50000"/>
                    <a:lumOff val="50000"/>
                  </a:schemeClr>
                </a:solidFill>
              </a:rPr>
              <a:t>Identification des véhicules associés à la livraison des JOP</a:t>
            </a:r>
          </a:p>
        </p:txBody>
      </p:sp>
      <p:sp>
        <p:nvSpPr>
          <p:cNvPr id="34" name="Triangle isocèle 33">
            <a:extLst>
              <a:ext uri="{FF2B5EF4-FFF2-40B4-BE49-F238E27FC236}">
                <a16:creationId xmlns:a16="http://schemas.microsoft.com/office/drawing/2014/main" id="{269E0B43-F3DE-4887-ADE8-598972B035A3}"/>
              </a:ext>
            </a:extLst>
          </p:cNvPr>
          <p:cNvSpPr/>
          <p:nvPr/>
        </p:nvSpPr>
        <p:spPr>
          <a:xfrm rot="5400000">
            <a:off x="6521417" y="4932970"/>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25C929AE-7577-4E2A-B941-2B6850D639CC}"/>
              </a:ext>
            </a:extLst>
          </p:cNvPr>
          <p:cNvSpPr txBox="1"/>
          <p:nvPr/>
        </p:nvSpPr>
        <p:spPr>
          <a:xfrm>
            <a:off x="6573418" y="5148434"/>
            <a:ext cx="5314552" cy="646331"/>
          </a:xfrm>
          <a:prstGeom prst="rect">
            <a:avLst/>
          </a:prstGeom>
          <a:noFill/>
        </p:spPr>
        <p:txBody>
          <a:bodyPr wrap="square">
            <a:spAutoFit/>
          </a:bodyPr>
          <a:lstStyle/>
          <a:p>
            <a:pPr algn="just"/>
            <a:r>
              <a:rPr lang="fr-FR" sz="1200" i="1" dirty="0"/>
              <a:t>Les véhicules associés à la circulation des marchandises dans le cadre des Jeux pourraient bénéficier d'un macaron particulier afin de favoriser la mise en place de certains avantages en matière de circulation logistique.</a:t>
            </a:r>
          </a:p>
        </p:txBody>
      </p:sp>
      <p:sp>
        <p:nvSpPr>
          <p:cNvPr id="32" name="ZoneTexte 31">
            <a:extLst>
              <a:ext uri="{FF2B5EF4-FFF2-40B4-BE49-F238E27FC236}">
                <a16:creationId xmlns:a16="http://schemas.microsoft.com/office/drawing/2014/main" id="{272F7692-8247-44A2-B118-BD24D61D7569}"/>
              </a:ext>
            </a:extLst>
          </p:cNvPr>
          <p:cNvSpPr txBox="1"/>
          <p:nvPr/>
        </p:nvSpPr>
        <p:spPr>
          <a:xfrm>
            <a:off x="318801" y="3749595"/>
            <a:ext cx="5581123" cy="523220"/>
          </a:xfrm>
          <a:prstGeom prst="rect">
            <a:avLst/>
          </a:prstGeom>
          <a:noFill/>
        </p:spPr>
        <p:txBody>
          <a:bodyPr wrap="square">
            <a:spAutoFit/>
          </a:bodyPr>
          <a:lstStyle/>
          <a:p>
            <a:r>
              <a:rPr lang="fr-FR" sz="1400" b="1" dirty="0">
                <a:solidFill>
                  <a:schemeClr val="tx1">
                    <a:lumMod val="50000"/>
                    <a:lumOff val="50000"/>
                  </a:schemeClr>
                </a:solidFill>
                <a:effectLst/>
                <a:latin typeface="Calibri" panose="020F0502020204030204" pitchFamily="34" charset="0"/>
                <a:ea typeface="Calibri" panose="020F0502020204030204" pitchFamily="34" charset="0"/>
              </a:rPr>
              <a:t>Anticiper les procédures douanières correspondantes aux importations des produits liés aux JOP </a:t>
            </a:r>
            <a:endParaRPr lang="fr-FR" sz="1100" b="1" dirty="0">
              <a:solidFill>
                <a:schemeClr val="tx1">
                  <a:lumMod val="50000"/>
                  <a:lumOff val="50000"/>
                </a:schemeClr>
              </a:solidFill>
            </a:endParaRPr>
          </a:p>
        </p:txBody>
      </p:sp>
      <p:sp>
        <p:nvSpPr>
          <p:cNvPr id="36" name="Triangle isocèle 35">
            <a:extLst>
              <a:ext uri="{FF2B5EF4-FFF2-40B4-BE49-F238E27FC236}">
                <a16:creationId xmlns:a16="http://schemas.microsoft.com/office/drawing/2014/main" id="{C2A94FB4-1164-46EB-89B4-45A22D3F72F7}"/>
              </a:ext>
            </a:extLst>
          </p:cNvPr>
          <p:cNvSpPr/>
          <p:nvPr/>
        </p:nvSpPr>
        <p:spPr>
          <a:xfrm rot="5400000">
            <a:off x="247573" y="3875281"/>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D82BEC3C-B1C8-44FC-928A-EAE8A7D08A1D}"/>
              </a:ext>
            </a:extLst>
          </p:cNvPr>
          <p:cNvSpPr txBox="1"/>
          <p:nvPr/>
        </p:nvSpPr>
        <p:spPr>
          <a:xfrm>
            <a:off x="256904" y="4171083"/>
            <a:ext cx="5802220" cy="646331"/>
          </a:xfrm>
          <a:prstGeom prst="rect">
            <a:avLst/>
          </a:prstGeom>
          <a:noFill/>
        </p:spPr>
        <p:txBody>
          <a:bodyPr wrap="square">
            <a:spAutoFit/>
          </a:bodyPr>
          <a:lstStyle/>
          <a:p>
            <a:pPr algn="just"/>
            <a:r>
              <a:rPr lang="fr-FR" sz="1200" i="1" dirty="0"/>
              <a:t>Mettre en place des conditions de travail avec la DGDDI, les opérateurs logistiques pour identifier les systèmes et procédures douanières adaptées aux spécificités marchandises des JOP. (Sûreté – fiscalité – digitalisation). </a:t>
            </a:r>
          </a:p>
        </p:txBody>
      </p:sp>
    </p:spTree>
    <p:extLst>
      <p:ext uri="{BB962C8B-B14F-4D97-AF65-F5344CB8AC3E}">
        <p14:creationId xmlns:p14="http://schemas.microsoft.com/office/powerpoint/2010/main" val="1204902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F111857F-02DE-4FB7-A643-53C0AD702DA4}"/>
              </a:ext>
            </a:extLst>
          </p:cNvPr>
          <p:cNvSpPr txBox="1"/>
          <p:nvPr/>
        </p:nvSpPr>
        <p:spPr>
          <a:xfrm>
            <a:off x="1947931" y="147289"/>
            <a:ext cx="1956557" cy="369332"/>
          </a:xfrm>
          <a:prstGeom prst="rect">
            <a:avLst/>
          </a:prstGeom>
          <a:solidFill>
            <a:schemeClr val="tx1">
              <a:lumMod val="50000"/>
              <a:lumOff val="50000"/>
            </a:schemeClr>
          </a:solidFill>
        </p:spPr>
        <p:txBody>
          <a:bodyPr wrap="square" rtlCol="0">
            <a:spAutoFit/>
          </a:bodyPr>
          <a:lstStyle/>
          <a:p>
            <a:r>
              <a:rPr lang="fr-FR" b="1" dirty="0">
                <a:solidFill>
                  <a:schemeClr val="bg1"/>
                </a:solidFill>
              </a:rPr>
              <a:t>REGLEMENTATION</a:t>
            </a:r>
          </a:p>
        </p:txBody>
      </p:sp>
      <p:cxnSp>
        <p:nvCxnSpPr>
          <p:cNvPr id="85" name="Connecteur droit 84">
            <a:extLst>
              <a:ext uri="{FF2B5EF4-FFF2-40B4-BE49-F238E27FC236}">
                <a16:creationId xmlns:a16="http://schemas.microsoft.com/office/drawing/2014/main" id="{A84B9B72-99E6-4375-AA38-775271E7CC92}"/>
              </a:ext>
            </a:extLst>
          </p:cNvPr>
          <p:cNvCxnSpPr>
            <a:cxnSpLocks/>
          </p:cNvCxnSpPr>
          <p:nvPr/>
        </p:nvCxnSpPr>
        <p:spPr>
          <a:xfrm flipV="1">
            <a:off x="160704" y="6523727"/>
            <a:ext cx="10520962" cy="5325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E4B21E43-9621-4DBE-A408-34F97028CBD5}"/>
              </a:ext>
            </a:extLst>
          </p:cNvPr>
          <p:cNvCxnSpPr>
            <a:cxnSpLocks/>
          </p:cNvCxnSpPr>
          <p:nvPr/>
        </p:nvCxnSpPr>
        <p:spPr>
          <a:xfrm>
            <a:off x="10666604" y="6520785"/>
            <a:ext cx="177217" cy="19572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0EA97217-3371-41DE-A6D0-1495AAD6B850}"/>
              </a:ext>
            </a:extLst>
          </p:cNvPr>
          <p:cNvCxnSpPr>
            <a:cxnSpLocks/>
          </p:cNvCxnSpPr>
          <p:nvPr/>
        </p:nvCxnSpPr>
        <p:spPr>
          <a:xfrm flipH="1">
            <a:off x="10820997" y="6520785"/>
            <a:ext cx="145916" cy="19572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22AC0D52-AA79-4803-9954-ED52CB1A79A8}"/>
              </a:ext>
            </a:extLst>
          </p:cNvPr>
          <p:cNvCxnSpPr>
            <a:cxnSpLocks/>
          </p:cNvCxnSpPr>
          <p:nvPr/>
        </p:nvCxnSpPr>
        <p:spPr>
          <a:xfrm flipV="1">
            <a:off x="10951512" y="6523728"/>
            <a:ext cx="1190976" cy="346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riangle isocèle 3">
            <a:extLst>
              <a:ext uri="{FF2B5EF4-FFF2-40B4-BE49-F238E27FC236}">
                <a16:creationId xmlns:a16="http://schemas.microsoft.com/office/drawing/2014/main" id="{C9BCBB67-FCE4-4C99-A5E8-3BB369996D48}"/>
              </a:ext>
            </a:extLst>
          </p:cNvPr>
          <p:cNvSpPr/>
          <p:nvPr/>
        </p:nvSpPr>
        <p:spPr>
          <a:xfrm rot="10800000">
            <a:off x="1266233"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57D1F2A3-76D2-4545-8D9A-0C0A964DEC39}"/>
              </a:ext>
            </a:extLst>
          </p:cNvPr>
          <p:cNvSpPr txBox="1"/>
          <p:nvPr/>
        </p:nvSpPr>
        <p:spPr>
          <a:xfrm>
            <a:off x="365720" y="4060897"/>
            <a:ext cx="5691812" cy="523220"/>
          </a:xfrm>
          <a:prstGeom prst="rect">
            <a:avLst/>
          </a:prstGeom>
          <a:noFill/>
        </p:spPr>
        <p:txBody>
          <a:bodyPr wrap="square">
            <a:spAutoFit/>
          </a:bodyPr>
          <a:lstStyle/>
          <a:p>
            <a:r>
              <a:rPr lang="fr-FR" sz="1400" b="1" dirty="0">
                <a:solidFill>
                  <a:schemeClr val="tx1">
                    <a:lumMod val="50000"/>
                    <a:lumOff val="50000"/>
                  </a:schemeClr>
                </a:solidFill>
              </a:rPr>
              <a:t>Mise en perspective d’un Guide de bonnes pratiques JOP 2024 – Labellisation « Une Logistique en OR »</a:t>
            </a:r>
          </a:p>
        </p:txBody>
      </p:sp>
      <p:sp>
        <p:nvSpPr>
          <p:cNvPr id="36" name="Triangle isocèle 35">
            <a:extLst>
              <a:ext uri="{FF2B5EF4-FFF2-40B4-BE49-F238E27FC236}">
                <a16:creationId xmlns:a16="http://schemas.microsoft.com/office/drawing/2014/main" id="{BEFC4670-94A7-4613-865E-75C9795475DB}"/>
              </a:ext>
            </a:extLst>
          </p:cNvPr>
          <p:cNvSpPr/>
          <p:nvPr/>
        </p:nvSpPr>
        <p:spPr>
          <a:xfrm rot="5400000">
            <a:off x="214739" y="4191077"/>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riangle isocèle 41">
            <a:extLst>
              <a:ext uri="{FF2B5EF4-FFF2-40B4-BE49-F238E27FC236}">
                <a16:creationId xmlns:a16="http://schemas.microsoft.com/office/drawing/2014/main" id="{94DEC1A4-6B5F-40A9-9F3F-C8A9759B50CA}"/>
              </a:ext>
            </a:extLst>
          </p:cNvPr>
          <p:cNvSpPr/>
          <p:nvPr/>
        </p:nvSpPr>
        <p:spPr>
          <a:xfrm rot="10800000">
            <a:off x="10621992" y="6367591"/>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C66CE307-0179-42B6-8AD8-C3150E9580A1}"/>
              </a:ext>
            </a:extLst>
          </p:cNvPr>
          <p:cNvSpPr txBox="1"/>
          <p:nvPr/>
        </p:nvSpPr>
        <p:spPr>
          <a:xfrm>
            <a:off x="304988" y="4695449"/>
            <a:ext cx="5691812" cy="1200329"/>
          </a:xfrm>
          <a:prstGeom prst="rect">
            <a:avLst/>
          </a:prstGeom>
          <a:noFill/>
        </p:spPr>
        <p:txBody>
          <a:bodyPr wrap="square">
            <a:spAutoFit/>
          </a:bodyPr>
          <a:lstStyle/>
          <a:p>
            <a:pPr algn="just"/>
            <a:r>
              <a:rPr lang="fr-FR" sz="1200" i="1" dirty="0"/>
              <a:t>La période des JOP verra donc deux logistiques se côtoyer, celle à proprement parlé des JO et celle associée à la vie quotidienne. La période des JOP doit être une réussite logistique pour le bon fonctionnement de l'évènement mais également de la continuité économique des villes concernées. Dans cet esprit ces deux logistiques doivent se conformer à différentes règles ou aménagements spécifiques. Il serait donc nécessaire pour la profession d'établir un guide de bonne pratique JO 2024.</a:t>
            </a:r>
          </a:p>
        </p:txBody>
      </p:sp>
      <p:sp>
        <p:nvSpPr>
          <p:cNvPr id="39" name="ZoneTexte 38">
            <a:extLst>
              <a:ext uri="{FF2B5EF4-FFF2-40B4-BE49-F238E27FC236}">
                <a16:creationId xmlns:a16="http://schemas.microsoft.com/office/drawing/2014/main" id="{FF9BE5FD-732D-4530-A2EF-6CE96373F634}"/>
              </a:ext>
            </a:extLst>
          </p:cNvPr>
          <p:cNvSpPr txBox="1"/>
          <p:nvPr/>
        </p:nvSpPr>
        <p:spPr>
          <a:xfrm>
            <a:off x="7099604" y="3706447"/>
            <a:ext cx="3993918" cy="369332"/>
          </a:xfrm>
          <a:prstGeom prst="rect">
            <a:avLst/>
          </a:prstGeom>
          <a:noFill/>
          <a:ln>
            <a:noFill/>
          </a:ln>
        </p:spPr>
        <p:txBody>
          <a:bodyPr wrap="square" rtlCol="0">
            <a:spAutoFit/>
          </a:bodyPr>
          <a:lstStyle/>
          <a:p>
            <a:r>
              <a:rPr lang="fr-FR" i="1" dirty="0">
                <a:solidFill>
                  <a:schemeClr val="tx1">
                    <a:lumMod val="50000"/>
                    <a:lumOff val="50000"/>
                  </a:schemeClr>
                </a:solidFill>
              </a:rPr>
              <a:t>Michèle-Angélique NICOL – Ville de Paris</a:t>
            </a:r>
          </a:p>
        </p:txBody>
      </p:sp>
      <p:sp>
        <p:nvSpPr>
          <p:cNvPr id="41" name="ZoneTexte 40">
            <a:extLst>
              <a:ext uri="{FF2B5EF4-FFF2-40B4-BE49-F238E27FC236}">
                <a16:creationId xmlns:a16="http://schemas.microsoft.com/office/drawing/2014/main" id="{1927D605-05EC-49A0-A31B-26FE7976F3FA}"/>
              </a:ext>
            </a:extLst>
          </p:cNvPr>
          <p:cNvSpPr txBox="1"/>
          <p:nvPr/>
        </p:nvSpPr>
        <p:spPr>
          <a:xfrm>
            <a:off x="6057532" y="1966107"/>
            <a:ext cx="795528" cy="830997"/>
          </a:xfrm>
          <a:prstGeom prst="rect">
            <a:avLst/>
          </a:prstGeom>
          <a:noFill/>
          <a:ln>
            <a:noFill/>
          </a:ln>
        </p:spPr>
        <p:txBody>
          <a:bodyPr wrap="square" rtlCol="0">
            <a:spAutoFit/>
          </a:bodyPr>
          <a:lstStyle/>
          <a:p>
            <a:r>
              <a:rPr lang="fr-FR" sz="4800" dirty="0">
                <a:solidFill>
                  <a:schemeClr val="tx1">
                    <a:lumMod val="50000"/>
                    <a:lumOff val="50000"/>
                  </a:schemeClr>
                </a:solidFill>
                <a:latin typeface="AnticFont" pitchFamily="2" charset="0"/>
              </a:rPr>
              <a:t>"</a:t>
            </a:r>
            <a:endParaRPr lang="fr-FR" sz="4800" dirty="0">
              <a:solidFill>
                <a:schemeClr val="tx1">
                  <a:lumMod val="50000"/>
                  <a:lumOff val="50000"/>
                </a:schemeClr>
              </a:solidFill>
            </a:endParaRPr>
          </a:p>
        </p:txBody>
      </p:sp>
      <p:sp>
        <p:nvSpPr>
          <p:cNvPr id="43" name="ZoneTexte 42">
            <a:extLst>
              <a:ext uri="{FF2B5EF4-FFF2-40B4-BE49-F238E27FC236}">
                <a16:creationId xmlns:a16="http://schemas.microsoft.com/office/drawing/2014/main" id="{C1DC7B65-5EF8-4CEF-A65D-8DBE6F12AA9A}"/>
              </a:ext>
            </a:extLst>
          </p:cNvPr>
          <p:cNvSpPr txBox="1"/>
          <p:nvPr/>
        </p:nvSpPr>
        <p:spPr>
          <a:xfrm rot="10800000" flipH="1">
            <a:off x="11303325" y="2371007"/>
            <a:ext cx="795528" cy="830997"/>
          </a:xfrm>
          <a:prstGeom prst="rect">
            <a:avLst/>
          </a:prstGeom>
          <a:noFill/>
          <a:ln>
            <a:noFill/>
          </a:ln>
        </p:spPr>
        <p:txBody>
          <a:bodyPr wrap="square" rtlCol="0">
            <a:spAutoFit/>
          </a:bodyPr>
          <a:lstStyle/>
          <a:p>
            <a:r>
              <a:rPr lang="fr-FR" sz="4800" dirty="0">
                <a:solidFill>
                  <a:schemeClr val="tx1">
                    <a:lumMod val="50000"/>
                    <a:lumOff val="50000"/>
                  </a:schemeClr>
                </a:solidFill>
                <a:latin typeface="AnticFont" pitchFamily="2" charset="0"/>
              </a:rPr>
              <a:t>"</a:t>
            </a:r>
            <a:endParaRPr lang="fr-FR" sz="4800" dirty="0">
              <a:solidFill>
                <a:schemeClr val="tx1">
                  <a:lumMod val="50000"/>
                  <a:lumOff val="50000"/>
                </a:schemeClr>
              </a:solidFill>
            </a:endParaRPr>
          </a:p>
        </p:txBody>
      </p:sp>
      <p:sp>
        <p:nvSpPr>
          <p:cNvPr id="46" name="ZoneTexte 45">
            <a:extLst>
              <a:ext uri="{FF2B5EF4-FFF2-40B4-BE49-F238E27FC236}">
                <a16:creationId xmlns:a16="http://schemas.microsoft.com/office/drawing/2014/main" id="{EFEB4DF1-5750-4582-99BD-5871E0CD2B5F}"/>
              </a:ext>
            </a:extLst>
          </p:cNvPr>
          <p:cNvSpPr txBox="1"/>
          <p:nvPr/>
        </p:nvSpPr>
        <p:spPr>
          <a:xfrm>
            <a:off x="7099604" y="4024493"/>
            <a:ext cx="4350950" cy="369332"/>
          </a:xfrm>
          <a:prstGeom prst="rect">
            <a:avLst/>
          </a:prstGeom>
          <a:noFill/>
        </p:spPr>
        <p:txBody>
          <a:bodyPr wrap="square" rtlCol="0">
            <a:spAutoFit/>
          </a:bodyPr>
          <a:lstStyle/>
          <a:p>
            <a:r>
              <a:rPr lang="fr-FR" i="1" dirty="0">
                <a:solidFill>
                  <a:schemeClr val="tx1">
                    <a:lumMod val="50000"/>
                    <a:lumOff val="50000"/>
                  </a:schemeClr>
                </a:solidFill>
              </a:rPr>
              <a:t>Sophie BENET – Métropole du Grand Paris</a:t>
            </a:r>
          </a:p>
        </p:txBody>
      </p:sp>
      <p:cxnSp>
        <p:nvCxnSpPr>
          <p:cNvPr id="51" name="Connecteur droit 50">
            <a:extLst>
              <a:ext uri="{FF2B5EF4-FFF2-40B4-BE49-F238E27FC236}">
                <a16:creationId xmlns:a16="http://schemas.microsoft.com/office/drawing/2014/main" id="{0151DB3C-8672-432E-9555-78D68C00F1A5}"/>
              </a:ext>
            </a:extLst>
          </p:cNvPr>
          <p:cNvCxnSpPr>
            <a:cxnSpLocks/>
          </p:cNvCxnSpPr>
          <p:nvPr/>
        </p:nvCxnSpPr>
        <p:spPr>
          <a:xfrm>
            <a:off x="7062280" y="3259305"/>
            <a:ext cx="2311208" cy="115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057D1F0B-CD9E-48E4-9702-A7E51FC443B4}"/>
              </a:ext>
            </a:extLst>
          </p:cNvPr>
          <p:cNvCxnSpPr>
            <a:cxnSpLocks/>
          </p:cNvCxnSpPr>
          <p:nvPr/>
        </p:nvCxnSpPr>
        <p:spPr>
          <a:xfrm>
            <a:off x="9358426" y="3267886"/>
            <a:ext cx="177217" cy="19572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45873C3C-FC06-4DC7-AD9F-57CB1284B749}"/>
              </a:ext>
            </a:extLst>
          </p:cNvPr>
          <p:cNvCxnSpPr>
            <a:cxnSpLocks/>
          </p:cNvCxnSpPr>
          <p:nvPr/>
        </p:nvCxnSpPr>
        <p:spPr>
          <a:xfrm flipH="1">
            <a:off x="9512819" y="3267886"/>
            <a:ext cx="145916" cy="19572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F4D9357D-A977-4F7D-9C38-466FCB4BA0B2}"/>
              </a:ext>
            </a:extLst>
          </p:cNvPr>
          <p:cNvCxnSpPr>
            <a:cxnSpLocks/>
          </p:cNvCxnSpPr>
          <p:nvPr/>
        </p:nvCxnSpPr>
        <p:spPr>
          <a:xfrm flipV="1">
            <a:off x="9643334" y="3270829"/>
            <a:ext cx="1190976" cy="346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7F9E71A5-568D-464A-A7C9-B4FBA1E5BE4C}"/>
              </a:ext>
            </a:extLst>
          </p:cNvPr>
          <p:cNvSpPr txBox="1"/>
          <p:nvPr/>
        </p:nvSpPr>
        <p:spPr>
          <a:xfrm>
            <a:off x="6444157" y="2214870"/>
            <a:ext cx="5384507" cy="830997"/>
          </a:xfrm>
          <a:prstGeom prst="rect">
            <a:avLst/>
          </a:prstGeom>
          <a:noFill/>
        </p:spPr>
        <p:txBody>
          <a:bodyPr wrap="square">
            <a:spAutoFit/>
          </a:bodyPr>
          <a:lstStyle/>
          <a:p>
            <a:pPr algn="just"/>
            <a:r>
              <a:rPr lang="fr-FR" sz="1600" i="1" dirty="0">
                <a:solidFill>
                  <a:schemeClr val="tx1">
                    <a:lumMod val="50000"/>
                    <a:lumOff val="50000"/>
                  </a:schemeClr>
                </a:solidFill>
                <a:effectLst/>
                <a:latin typeface="Calibri" panose="020F0502020204030204" pitchFamily="34" charset="0"/>
                <a:ea typeface="Calibri" panose="020F0502020204030204" pitchFamily="34" charset="0"/>
              </a:rPr>
              <a:t>L’établissement de règles claires, équitables et facilement contrôlables facilitera les choix stratégiques de chaque acteur de la logistique. </a:t>
            </a:r>
            <a:endParaRPr lang="fr-FR" sz="1600" i="1" dirty="0">
              <a:solidFill>
                <a:schemeClr val="tx1">
                  <a:lumMod val="50000"/>
                  <a:lumOff val="50000"/>
                </a:schemeClr>
              </a:solidFill>
            </a:endParaRPr>
          </a:p>
        </p:txBody>
      </p:sp>
      <p:sp>
        <p:nvSpPr>
          <p:cNvPr id="2" name="ZoneTexte 1">
            <a:extLst>
              <a:ext uri="{FF2B5EF4-FFF2-40B4-BE49-F238E27FC236}">
                <a16:creationId xmlns:a16="http://schemas.microsoft.com/office/drawing/2014/main" id="{45AD9357-61C0-468F-BED6-003354B652CF}"/>
              </a:ext>
            </a:extLst>
          </p:cNvPr>
          <p:cNvSpPr txBox="1"/>
          <p:nvPr/>
        </p:nvSpPr>
        <p:spPr>
          <a:xfrm>
            <a:off x="11558017" y="6525684"/>
            <a:ext cx="484152" cy="307777"/>
          </a:xfrm>
          <a:prstGeom prst="rect">
            <a:avLst/>
          </a:prstGeom>
          <a:noFill/>
        </p:spPr>
        <p:txBody>
          <a:bodyPr wrap="square" rtlCol="0">
            <a:spAutoFit/>
          </a:bodyPr>
          <a:lstStyle/>
          <a:p>
            <a:r>
              <a:rPr lang="fr-FR" sz="1400" dirty="0"/>
              <a:t>25</a:t>
            </a:r>
          </a:p>
        </p:txBody>
      </p:sp>
      <p:sp>
        <p:nvSpPr>
          <p:cNvPr id="29" name="ZoneTexte 28">
            <a:extLst>
              <a:ext uri="{FF2B5EF4-FFF2-40B4-BE49-F238E27FC236}">
                <a16:creationId xmlns:a16="http://schemas.microsoft.com/office/drawing/2014/main" id="{FC387760-AFBF-47B7-B863-FEB9544AD4B6}"/>
              </a:ext>
            </a:extLst>
          </p:cNvPr>
          <p:cNvSpPr txBox="1"/>
          <p:nvPr/>
        </p:nvSpPr>
        <p:spPr>
          <a:xfrm>
            <a:off x="380166" y="979851"/>
            <a:ext cx="5220706" cy="523220"/>
          </a:xfrm>
          <a:prstGeom prst="rect">
            <a:avLst/>
          </a:prstGeom>
          <a:noFill/>
        </p:spPr>
        <p:txBody>
          <a:bodyPr wrap="square">
            <a:spAutoFit/>
          </a:bodyPr>
          <a:lstStyle/>
          <a:p>
            <a:r>
              <a:rPr lang="fr-FR" sz="1400" b="1" dirty="0">
                <a:solidFill>
                  <a:schemeClr val="tx1">
                    <a:lumMod val="50000"/>
                    <a:lumOff val="50000"/>
                  </a:schemeClr>
                </a:solidFill>
              </a:rPr>
              <a:t>Définir et recommander des gabarits de véhicules permettant d'éviter les angles morts</a:t>
            </a:r>
          </a:p>
        </p:txBody>
      </p:sp>
      <p:sp>
        <p:nvSpPr>
          <p:cNvPr id="30" name="Triangle isocèle 29">
            <a:extLst>
              <a:ext uri="{FF2B5EF4-FFF2-40B4-BE49-F238E27FC236}">
                <a16:creationId xmlns:a16="http://schemas.microsoft.com/office/drawing/2014/main" id="{16808DC1-210D-4789-B43A-EE90F3315BF2}"/>
              </a:ext>
            </a:extLst>
          </p:cNvPr>
          <p:cNvSpPr/>
          <p:nvPr/>
        </p:nvSpPr>
        <p:spPr>
          <a:xfrm rot="5400000">
            <a:off x="234131" y="1086994"/>
            <a:ext cx="141714" cy="8452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46832F5C-400F-4575-ACFA-EE24AAC5EDB1}"/>
              </a:ext>
            </a:extLst>
          </p:cNvPr>
          <p:cNvSpPr txBox="1"/>
          <p:nvPr/>
        </p:nvSpPr>
        <p:spPr>
          <a:xfrm>
            <a:off x="285864" y="1578871"/>
            <a:ext cx="5576632" cy="2308324"/>
          </a:xfrm>
          <a:prstGeom prst="rect">
            <a:avLst/>
          </a:prstGeom>
          <a:noFill/>
        </p:spPr>
        <p:txBody>
          <a:bodyPr wrap="square">
            <a:spAutoFit/>
          </a:bodyPr>
          <a:lstStyle/>
          <a:p>
            <a:pPr algn="just"/>
            <a:r>
              <a:rPr lang="fr-FR" sz="1200" i="1" dirty="0"/>
              <a:t>La circulation des marchandises en milieu urbain est un enjeu vital pour les villes. La sécurité en matière de mobilité est un élément tout autant incontournable. Cette période touristique favorisera une augmentation des flux marchandises mais également de déplacement en matière de mobilité douce (vélo, piéton,...). Pour que cette mobilité partagée soit la plus sécuritaire pour tous il est nécessaire d'entamer une réflexion sur la mobilisation des acteurs et les évolutions techniques nécessaires (Gabarit véhicule, formation, affichage sur véhicule...). Cette disposition peut être accompagnée plus globalement dans l'esprit d'un Label "Une logistique en OR" selon certaines conditions permettant de garantir une qualité de service la plus sécuritaire (Norme </a:t>
            </a:r>
            <a:r>
              <a:rPr lang="fr-FR" sz="1200" i="1" dirty="0" err="1"/>
              <a:t>Piek</a:t>
            </a:r>
            <a:r>
              <a:rPr lang="fr-FR" sz="1200" i="1" dirty="0"/>
              <a:t>, Formation spécifique livreur, dispositif anti angle mort) et en correspondance différents avantages significatifs dans le fonctionnement logistique (accès couloirs de bus, emplacement livraison réservé, livraison toutes heures...)</a:t>
            </a:r>
          </a:p>
        </p:txBody>
      </p:sp>
    </p:spTree>
    <p:extLst>
      <p:ext uri="{BB962C8B-B14F-4D97-AF65-F5344CB8AC3E}">
        <p14:creationId xmlns:p14="http://schemas.microsoft.com/office/powerpoint/2010/main" val="1211892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B89B54DB-724F-48C3-AA52-CB5A5B552A4D}"/>
              </a:ext>
            </a:extLst>
          </p:cNvPr>
          <p:cNvSpPr txBox="1"/>
          <p:nvPr/>
        </p:nvSpPr>
        <p:spPr>
          <a:xfrm>
            <a:off x="1947931" y="147289"/>
            <a:ext cx="2605781" cy="369332"/>
          </a:xfrm>
          <a:prstGeom prst="rect">
            <a:avLst/>
          </a:prstGeom>
          <a:solidFill>
            <a:srgbClr val="FF990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RESSOURCES HUMAINES</a:t>
            </a:r>
          </a:p>
        </p:txBody>
      </p:sp>
      <p:sp>
        <p:nvSpPr>
          <p:cNvPr id="11" name="ZoneTexte 10">
            <a:extLst>
              <a:ext uri="{FF2B5EF4-FFF2-40B4-BE49-F238E27FC236}">
                <a16:creationId xmlns:a16="http://schemas.microsoft.com/office/drawing/2014/main" id="{B8098CA8-2DDB-4AB5-92C7-10E2CD07DE55}"/>
              </a:ext>
            </a:extLst>
          </p:cNvPr>
          <p:cNvSpPr txBox="1"/>
          <p:nvPr/>
        </p:nvSpPr>
        <p:spPr>
          <a:xfrm>
            <a:off x="356154" y="1714042"/>
            <a:ext cx="5269653" cy="36933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FF9900"/>
                </a:solidFill>
                <a:effectLst/>
                <a:uLnTx/>
                <a:uFillTx/>
                <a:latin typeface="Calibri" panose="020F0502020204030204" pitchFamily="34" charset="0"/>
                <a:ea typeface="Calibri" panose="020F0502020204030204" pitchFamily="34" charset="0"/>
                <a:cs typeface="Times New Roman" panose="02020603050405020304" pitchFamily="18" charset="0"/>
              </a:rPr>
              <a:t>« Mettre l’humain au cœur d’une ambition sportive »</a:t>
            </a:r>
            <a:endParaRPr kumimoji="0" lang="fr-FR" sz="1800" b="1" i="0" u="none" strike="noStrike" kern="1200" cap="none" spc="0" normalizeH="0" baseline="0" noProof="0" dirty="0">
              <a:ln>
                <a:noFill/>
              </a:ln>
              <a:solidFill>
                <a:srgbClr val="FF9900"/>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B7666E7E-388A-46E0-99C4-1913E5FDDD19}"/>
              </a:ext>
            </a:extLst>
          </p:cNvPr>
          <p:cNvSpPr txBox="1"/>
          <p:nvPr/>
        </p:nvSpPr>
        <p:spPr>
          <a:xfrm>
            <a:off x="303115" y="2779337"/>
            <a:ext cx="5141338" cy="30931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Calibri" panose="020F0502020204030204"/>
                <a:ea typeface="+mn-ea"/>
                <a:cs typeface="+mn-cs"/>
              </a:rPr>
              <a:t>Les entreprises du secteur transport routier de marchandises et logistique et du déménagement ont estimé à environ 23 000 le nombre de postes à pourvoir, </a:t>
            </a:r>
            <a:r>
              <a:rPr kumimoji="0" lang="fr-FR" sz="1500" b="0" i="0" u="none" strike="noStrike" kern="1200" cap="none" spc="0" normalizeH="0" baseline="0" noProof="0" dirty="0">
                <a:ln>
                  <a:noFill/>
                </a:ln>
                <a:effectLst/>
                <a:uLnTx/>
                <a:uFillTx/>
                <a:latin typeface="Calibri" panose="020F0502020204030204"/>
                <a:ea typeface="+mn-ea"/>
                <a:cs typeface="+mn-cs"/>
              </a:rPr>
              <a:t>soit plus de 3% des effectifs actuels de la branche.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effectLst/>
                <a:uLnTx/>
                <a:uFillTx/>
                <a:latin typeface="Calibri" panose="020F0502020204030204"/>
                <a:ea typeface="+mn-ea"/>
                <a:cs typeface="+mn-cs"/>
              </a:rPr>
              <a:t>Ce besoin de main d’œuvre s’accentuera à l’horizon des jeux de 2024 par une augmentation spot des flux logistiques tant au niveau des entreprises de la branche que pour les entreprises industrielles ou commerciales qui disposent de leurs propres fonctions transport et logistique.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effectLst/>
                <a:uLnTx/>
                <a:uFillTx/>
                <a:latin typeface="Calibri" panose="020F0502020204030204"/>
                <a:ea typeface="+mn-ea"/>
                <a:cs typeface="+mn-cs"/>
              </a:rPr>
              <a:t>Le secteur doit donc s’engager et être accompagné pour créer </a:t>
            </a:r>
            <a:r>
              <a:rPr kumimoji="0" lang="fr-FR" sz="1500" b="0" i="0" u="none" strike="noStrike" kern="1200" cap="none" spc="0" normalizeH="0" baseline="0" noProof="0" dirty="0">
                <a:ln>
                  <a:noFill/>
                </a:ln>
                <a:solidFill>
                  <a:prstClr val="black"/>
                </a:solidFill>
                <a:effectLst/>
                <a:uLnTx/>
                <a:uFillTx/>
                <a:latin typeface="Calibri" panose="020F0502020204030204"/>
                <a:ea typeface="+mn-ea"/>
                <a:cs typeface="+mn-cs"/>
              </a:rPr>
              <a:t>une dynamique métier, favoriser l’accès aux formations spécifiques du secteur et se créer des conditions favorables de pérennisation des emplois après 2024.</a:t>
            </a:r>
          </a:p>
        </p:txBody>
      </p:sp>
      <p:sp>
        <p:nvSpPr>
          <p:cNvPr id="15" name="Rectangle : coins arrondis 14">
            <a:extLst>
              <a:ext uri="{FF2B5EF4-FFF2-40B4-BE49-F238E27FC236}">
                <a16:creationId xmlns:a16="http://schemas.microsoft.com/office/drawing/2014/main" id="{CC67EB23-F9D3-403A-ADFE-A6F4BF069C8F}"/>
              </a:ext>
            </a:extLst>
          </p:cNvPr>
          <p:cNvSpPr/>
          <p:nvPr/>
        </p:nvSpPr>
        <p:spPr>
          <a:xfrm>
            <a:off x="206275" y="2633200"/>
            <a:ext cx="5335019" cy="3367756"/>
          </a:xfrm>
          <a:prstGeom prst="roundRect">
            <a:avLst>
              <a:gd name="adj" fmla="val 11910"/>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Connecteur droit 15">
            <a:extLst>
              <a:ext uri="{FF2B5EF4-FFF2-40B4-BE49-F238E27FC236}">
                <a16:creationId xmlns:a16="http://schemas.microsoft.com/office/drawing/2014/main" id="{6346198B-318E-4347-A52B-ECDF6D4B3E7E}"/>
              </a:ext>
            </a:extLst>
          </p:cNvPr>
          <p:cNvCxnSpPr>
            <a:cxnSpLocks/>
          </p:cNvCxnSpPr>
          <p:nvPr/>
        </p:nvCxnSpPr>
        <p:spPr>
          <a:xfrm>
            <a:off x="471301" y="2083374"/>
            <a:ext cx="3551445" cy="2942"/>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31372961-EF8A-4F66-8289-268097159502}"/>
              </a:ext>
            </a:extLst>
          </p:cNvPr>
          <p:cNvCxnSpPr>
            <a:cxnSpLocks/>
          </p:cNvCxnSpPr>
          <p:nvPr/>
        </p:nvCxnSpPr>
        <p:spPr>
          <a:xfrm>
            <a:off x="4007684" y="2083374"/>
            <a:ext cx="177217" cy="19572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2FA159AF-BF33-4454-9E35-0311C8F28E63}"/>
              </a:ext>
            </a:extLst>
          </p:cNvPr>
          <p:cNvCxnSpPr>
            <a:cxnSpLocks/>
          </p:cNvCxnSpPr>
          <p:nvPr/>
        </p:nvCxnSpPr>
        <p:spPr>
          <a:xfrm flipH="1">
            <a:off x="4162077" y="2083374"/>
            <a:ext cx="145916" cy="19572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B7BBA8E-CEA3-473A-AAFE-44694FE3094F}"/>
              </a:ext>
            </a:extLst>
          </p:cNvPr>
          <p:cNvCxnSpPr>
            <a:cxnSpLocks/>
          </p:cNvCxnSpPr>
          <p:nvPr/>
        </p:nvCxnSpPr>
        <p:spPr>
          <a:xfrm flipV="1">
            <a:off x="4292592" y="2086317"/>
            <a:ext cx="1190976" cy="3468"/>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39D9C46E-C049-4EDF-AFE6-94FB4792A34D}"/>
              </a:ext>
            </a:extLst>
          </p:cNvPr>
          <p:cNvSpPr txBox="1"/>
          <p:nvPr/>
        </p:nvSpPr>
        <p:spPr>
          <a:xfrm>
            <a:off x="6426739" y="988259"/>
            <a:ext cx="258755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Favoriser l'attractivité du secteur logistique et transport</a:t>
            </a:r>
          </a:p>
        </p:txBody>
      </p:sp>
      <p:sp>
        <p:nvSpPr>
          <p:cNvPr id="29" name="ZoneTexte 28">
            <a:extLst>
              <a:ext uri="{FF2B5EF4-FFF2-40B4-BE49-F238E27FC236}">
                <a16:creationId xmlns:a16="http://schemas.microsoft.com/office/drawing/2014/main" id="{6036EA17-70A8-4DAD-BBD8-F9194DCA771A}"/>
              </a:ext>
            </a:extLst>
          </p:cNvPr>
          <p:cNvSpPr txBox="1"/>
          <p:nvPr/>
        </p:nvSpPr>
        <p:spPr>
          <a:xfrm>
            <a:off x="1057072" y="625859"/>
            <a:ext cx="7278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FF9900"/>
                </a:solidFill>
                <a:effectLst/>
                <a:uLnTx/>
                <a:uFillTx/>
                <a:latin typeface="Calibri" panose="020F0502020204030204"/>
                <a:ea typeface="+mn-ea"/>
                <a:cs typeface="+mn-cs"/>
              </a:rPr>
              <a:t>8</a:t>
            </a:r>
          </a:p>
        </p:txBody>
      </p:sp>
      <p:sp>
        <p:nvSpPr>
          <p:cNvPr id="31" name="ZoneTexte 30">
            <a:extLst>
              <a:ext uri="{FF2B5EF4-FFF2-40B4-BE49-F238E27FC236}">
                <a16:creationId xmlns:a16="http://schemas.microsoft.com/office/drawing/2014/main" id="{CF256AA1-52AD-4C94-96DE-673C77A308AD}"/>
              </a:ext>
            </a:extLst>
          </p:cNvPr>
          <p:cNvSpPr txBox="1"/>
          <p:nvPr/>
        </p:nvSpPr>
        <p:spPr>
          <a:xfrm>
            <a:off x="1505414" y="852960"/>
            <a:ext cx="1886297" cy="573683"/>
          </a:xfrm>
          <a:prstGeom prst="rect">
            <a:avLst/>
          </a:prstGeom>
          <a:noFill/>
        </p:spPr>
        <p:txBody>
          <a:bodyPr wrap="square">
            <a:spAutoFit/>
          </a:bodyPr>
          <a:lstStyle/>
          <a:p>
            <a:pPr marL="0" marR="0" lvl="0" indent="0" algn="l" defTabSz="914400" rtl="0" eaLnBrk="1" fontAlgn="auto" latinLnBrk="0" hangingPunct="1">
              <a:lnSpc>
                <a:spcPct val="50000"/>
              </a:lnSpc>
              <a:spcBef>
                <a:spcPts val="0"/>
              </a:spcBef>
              <a:spcAft>
                <a:spcPts val="600"/>
              </a:spcAft>
              <a:buClrTx/>
              <a:buSzTx/>
              <a:buFontTx/>
              <a:buNone/>
              <a:tabLst/>
              <a:defRPr/>
            </a:pPr>
            <a:r>
              <a:rPr kumimoji="0" lang="fr-FR" sz="2400" b="1" i="0" u="none" strike="noStrike" kern="1200" cap="none" spc="0" normalizeH="0" baseline="0" noProof="0" dirty="0">
                <a:ln>
                  <a:noFill/>
                </a:ln>
                <a:solidFill>
                  <a:srgbClr val="FF9900"/>
                </a:solidFill>
                <a:effectLst/>
                <a:uLnTx/>
                <a:uFillTx/>
                <a:latin typeface="Calibri" panose="020F0502020204030204" pitchFamily="34" charset="0"/>
                <a:ea typeface="Calibri" panose="020F0502020204030204" pitchFamily="34" charset="0"/>
                <a:cs typeface="Times New Roman" panose="02020603050405020304" pitchFamily="18" charset="0"/>
              </a:rPr>
              <a:t>propositions </a:t>
            </a:r>
          </a:p>
          <a:p>
            <a:pPr marL="0" marR="0" lvl="0" indent="0" algn="l" defTabSz="914400" rtl="0" eaLnBrk="1" fontAlgn="auto" latinLnBrk="0" hangingPunct="1">
              <a:lnSpc>
                <a:spcPct val="50000"/>
              </a:lnSpc>
              <a:spcBef>
                <a:spcPts val="0"/>
              </a:spcBef>
              <a:spcAft>
                <a:spcPts val="600"/>
              </a:spcAft>
              <a:buClrTx/>
              <a:buSzTx/>
              <a:buFontTx/>
              <a:buNone/>
              <a:tabLst/>
              <a:defRPr/>
            </a:pPr>
            <a:r>
              <a:rPr kumimoji="0" lang="fr-FR" sz="2400" b="1" i="0" u="none" strike="noStrike" kern="1200" cap="none" spc="0" normalizeH="0" baseline="0" noProof="0" dirty="0">
                <a:ln>
                  <a:noFill/>
                </a:ln>
                <a:solidFill>
                  <a:srgbClr val="FF9900"/>
                </a:solidFill>
                <a:effectLst/>
                <a:uLnTx/>
                <a:uFillTx/>
                <a:latin typeface="Calibri" panose="020F0502020204030204" pitchFamily="34" charset="0"/>
                <a:ea typeface="Calibri" panose="020F0502020204030204" pitchFamily="34" charset="0"/>
                <a:cs typeface="Times New Roman" panose="02020603050405020304" pitchFamily="18" charset="0"/>
              </a:rPr>
              <a:t>pour</a:t>
            </a:r>
          </a:p>
        </p:txBody>
      </p:sp>
      <p:sp>
        <p:nvSpPr>
          <p:cNvPr id="33" name="ZoneTexte 32">
            <a:extLst>
              <a:ext uri="{FF2B5EF4-FFF2-40B4-BE49-F238E27FC236}">
                <a16:creationId xmlns:a16="http://schemas.microsoft.com/office/drawing/2014/main" id="{7F86C73E-39FA-402D-9A88-0510128DB304}"/>
              </a:ext>
            </a:extLst>
          </p:cNvPr>
          <p:cNvSpPr txBox="1"/>
          <p:nvPr/>
        </p:nvSpPr>
        <p:spPr>
          <a:xfrm>
            <a:off x="6433645" y="2070037"/>
            <a:ext cx="293315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Identifier et informer les entreprises des possibilités de financement de formations spécifiques</a:t>
            </a:r>
          </a:p>
        </p:txBody>
      </p:sp>
      <p:sp>
        <p:nvSpPr>
          <p:cNvPr id="35" name="ZoneTexte 34">
            <a:extLst>
              <a:ext uri="{FF2B5EF4-FFF2-40B4-BE49-F238E27FC236}">
                <a16:creationId xmlns:a16="http://schemas.microsoft.com/office/drawing/2014/main" id="{21D2B567-489F-498A-BB7A-F6CA7FA5C206}"/>
              </a:ext>
            </a:extLst>
          </p:cNvPr>
          <p:cNvSpPr txBox="1"/>
          <p:nvPr/>
        </p:nvSpPr>
        <p:spPr>
          <a:xfrm>
            <a:off x="6450791" y="2903416"/>
            <a:ext cx="293315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Développer des conditions d'hébergement / d'accueil favorable aux personnels logistiques</a:t>
            </a:r>
          </a:p>
        </p:txBody>
      </p:sp>
      <p:sp>
        <p:nvSpPr>
          <p:cNvPr id="37" name="ZoneTexte 36">
            <a:extLst>
              <a:ext uri="{FF2B5EF4-FFF2-40B4-BE49-F238E27FC236}">
                <a16:creationId xmlns:a16="http://schemas.microsoft.com/office/drawing/2014/main" id="{90581ACC-8CCC-4950-86BF-123429219228}"/>
              </a:ext>
            </a:extLst>
          </p:cNvPr>
          <p:cNvSpPr txBox="1"/>
          <p:nvPr/>
        </p:nvSpPr>
        <p:spPr>
          <a:xfrm>
            <a:off x="6450791" y="3736795"/>
            <a:ext cx="268672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Aménager des dérogations aux temps de conduite</a:t>
            </a:r>
          </a:p>
        </p:txBody>
      </p:sp>
      <p:sp>
        <p:nvSpPr>
          <p:cNvPr id="39" name="ZoneTexte 38">
            <a:extLst>
              <a:ext uri="{FF2B5EF4-FFF2-40B4-BE49-F238E27FC236}">
                <a16:creationId xmlns:a16="http://schemas.microsoft.com/office/drawing/2014/main" id="{C3391563-D88E-4374-9443-D38982557C90}"/>
              </a:ext>
            </a:extLst>
          </p:cNvPr>
          <p:cNvSpPr txBox="1"/>
          <p:nvPr/>
        </p:nvSpPr>
        <p:spPr>
          <a:xfrm>
            <a:off x="6450791" y="4406951"/>
            <a:ext cx="24124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Adapter les contrats de travail </a:t>
            </a:r>
          </a:p>
        </p:txBody>
      </p:sp>
      <p:sp>
        <p:nvSpPr>
          <p:cNvPr id="41" name="ZoneTexte 40">
            <a:extLst>
              <a:ext uri="{FF2B5EF4-FFF2-40B4-BE49-F238E27FC236}">
                <a16:creationId xmlns:a16="http://schemas.microsoft.com/office/drawing/2014/main" id="{B55BEB30-45CB-4124-9CDB-53815FA9C1C6}"/>
              </a:ext>
            </a:extLst>
          </p:cNvPr>
          <p:cNvSpPr txBox="1"/>
          <p:nvPr/>
        </p:nvSpPr>
        <p:spPr>
          <a:xfrm>
            <a:off x="6450790" y="4898585"/>
            <a:ext cx="268672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Favoriser le recrutement dans le secteur logistique et transport</a:t>
            </a:r>
          </a:p>
        </p:txBody>
      </p:sp>
      <p:sp>
        <p:nvSpPr>
          <p:cNvPr id="43" name="ZoneTexte 42">
            <a:extLst>
              <a:ext uri="{FF2B5EF4-FFF2-40B4-BE49-F238E27FC236}">
                <a16:creationId xmlns:a16="http://schemas.microsoft.com/office/drawing/2014/main" id="{4210F77C-EA1F-4E28-991E-A1217FA369D3}"/>
              </a:ext>
            </a:extLst>
          </p:cNvPr>
          <p:cNvSpPr txBox="1"/>
          <p:nvPr/>
        </p:nvSpPr>
        <p:spPr>
          <a:xfrm>
            <a:off x="9383947" y="988259"/>
            <a:ext cx="28793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Labelliser/Certifier les compétences "Grands évènements"</a:t>
            </a:r>
          </a:p>
        </p:txBody>
      </p:sp>
      <p:sp>
        <p:nvSpPr>
          <p:cNvPr id="45" name="ZoneTexte 44">
            <a:extLst>
              <a:ext uri="{FF2B5EF4-FFF2-40B4-BE49-F238E27FC236}">
                <a16:creationId xmlns:a16="http://schemas.microsoft.com/office/drawing/2014/main" id="{E6525B95-3604-49D4-BE30-5D645169EB1F}"/>
              </a:ext>
            </a:extLst>
          </p:cNvPr>
          <p:cNvSpPr txBox="1"/>
          <p:nvPr/>
        </p:nvSpPr>
        <p:spPr>
          <a:xfrm>
            <a:off x="6426739" y="1529148"/>
            <a:ext cx="276454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Identifier/ Créer des dispositifs de formation adaptés</a:t>
            </a:r>
          </a:p>
        </p:txBody>
      </p:sp>
      <p:sp>
        <p:nvSpPr>
          <p:cNvPr id="47" name="Triangle isocèle 46">
            <a:extLst>
              <a:ext uri="{FF2B5EF4-FFF2-40B4-BE49-F238E27FC236}">
                <a16:creationId xmlns:a16="http://schemas.microsoft.com/office/drawing/2014/main" id="{AEEDA031-F8B7-46AE-B461-3D380175D227}"/>
              </a:ext>
            </a:extLst>
          </p:cNvPr>
          <p:cNvSpPr/>
          <p:nvPr/>
        </p:nvSpPr>
        <p:spPr>
          <a:xfrm rot="5400000">
            <a:off x="6301582" y="1096063"/>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riangle isocèle 48">
            <a:extLst>
              <a:ext uri="{FF2B5EF4-FFF2-40B4-BE49-F238E27FC236}">
                <a16:creationId xmlns:a16="http://schemas.microsoft.com/office/drawing/2014/main" id="{0533BCC7-39FA-45D1-9D7C-8B6A08A8DE29}"/>
              </a:ext>
            </a:extLst>
          </p:cNvPr>
          <p:cNvSpPr/>
          <p:nvPr/>
        </p:nvSpPr>
        <p:spPr>
          <a:xfrm rot="5400000">
            <a:off x="6301582" y="1651708"/>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riangle isocèle 50">
            <a:extLst>
              <a:ext uri="{FF2B5EF4-FFF2-40B4-BE49-F238E27FC236}">
                <a16:creationId xmlns:a16="http://schemas.microsoft.com/office/drawing/2014/main" id="{B855C24E-3753-4AD4-8232-434E9CDB6274}"/>
              </a:ext>
            </a:extLst>
          </p:cNvPr>
          <p:cNvSpPr/>
          <p:nvPr/>
        </p:nvSpPr>
        <p:spPr>
          <a:xfrm rot="5400000">
            <a:off x="6321138" y="3015984"/>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riangle isocèle 52">
            <a:extLst>
              <a:ext uri="{FF2B5EF4-FFF2-40B4-BE49-F238E27FC236}">
                <a16:creationId xmlns:a16="http://schemas.microsoft.com/office/drawing/2014/main" id="{3388C6D8-7961-41E6-AE0F-5211E26BB08A}"/>
              </a:ext>
            </a:extLst>
          </p:cNvPr>
          <p:cNvSpPr/>
          <p:nvPr/>
        </p:nvSpPr>
        <p:spPr>
          <a:xfrm rot="5400000">
            <a:off x="6321138" y="3854467"/>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riangle isocèle 54">
            <a:extLst>
              <a:ext uri="{FF2B5EF4-FFF2-40B4-BE49-F238E27FC236}">
                <a16:creationId xmlns:a16="http://schemas.microsoft.com/office/drawing/2014/main" id="{3C4EA3E9-9C1E-4CDD-8FBF-E0FE00D6B595}"/>
              </a:ext>
            </a:extLst>
          </p:cNvPr>
          <p:cNvSpPr/>
          <p:nvPr/>
        </p:nvSpPr>
        <p:spPr>
          <a:xfrm rot="5400000">
            <a:off x="6321138" y="4544750"/>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riangle isocèle 56">
            <a:extLst>
              <a:ext uri="{FF2B5EF4-FFF2-40B4-BE49-F238E27FC236}">
                <a16:creationId xmlns:a16="http://schemas.microsoft.com/office/drawing/2014/main" id="{B569AD48-2DED-4E48-B519-66FE53EE1BEE}"/>
              </a:ext>
            </a:extLst>
          </p:cNvPr>
          <p:cNvSpPr/>
          <p:nvPr/>
        </p:nvSpPr>
        <p:spPr>
          <a:xfrm rot="5400000">
            <a:off x="6321138" y="5032083"/>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riangle isocèle 58">
            <a:extLst>
              <a:ext uri="{FF2B5EF4-FFF2-40B4-BE49-F238E27FC236}">
                <a16:creationId xmlns:a16="http://schemas.microsoft.com/office/drawing/2014/main" id="{F62F6E01-C1DE-407C-B2D1-9E2F4E232228}"/>
              </a:ext>
            </a:extLst>
          </p:cNvPr>
          <p:cNvSpPr/>
          <p:nvPr/>
        </p:nvSpPr>
        <p:spPr>
          <a:xfrm rot="5400000">
            <a:off x="9295944" y="1096063"/>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2" name="Connecteur droit 61">
            <a:extLst>
              <a:ext uri="{FF2B5EF4-FFF2-40B4-BE49-F238E27FC236}">
                <a16:creationId xmlns:a16="http://schemas.microsoft.com/office/drawing/2014/main" id="{1C7EFDDB-2270-4E16-965B-F677717515C5}"/>
              </a:ext>
            </a:extLst>
          </p:cNvPr>
          <p:cNvCxnSpPr>
            <a:cxnSpLocks/>
          </p:cNvCxnSpPr>
          <p:nvPr/>
        </p:nvCxnSpPr>
        <p:spPr>
          <a:xfrm>
            <a:off x="6238672" y="5932004"/>
            <a:ext cx="4479744" cy="2943"/>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9020CAE0-13FB-4941-93DD-26035A0BD334}"/>
              </a:ext>
            </a:extLst>
          </p:cNvPr>
          <p:cNvCxnSpPr>
            <a:cxnSpLocks/>
          </p:cNvCxnSpPr>
          <p:nvPr/>
        </p:nvCxnSpPr>
        <p:spPr>
          <a:xfrm>
            <a:off x="10703354" y="5932004"/>
            <a:ext cx="177217" cy="19572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5FA62ECA-63F9-4133-A20C-6EFCCADD2817}"/>
              </a:ext>
            </a:extLst>
          </p:cNvPr>
          <p:cNvCxnSpPr>
            <a:cxnSpLocks/>
          </p:cNvCxnSpPr>
          <p:nvPr/>
        </p:nvCxnSpPr>
        <p:spPr>
          <a:xfrm flipH="1">
            <a:off x="10857747" y="5932004"/>
            <a:ext cx="145916" cy="19572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BF295372-EFD5-4A42-8674-865E90B425C7}"/>
              </a:ext>
            </a:extLst>
          </p:cNvPr>
          <p:cNvCxnSpPr>
            <a:cxnSpLocks/>
          </p:cNvCxnSpPr>
          <p:nvPr/>
        </p:nvCxnSpPr>
        <p:spPr>
          <a:xfrm flipV="1">
            <a:off x="11002438" y="5934947"/>
            <a:ext cx="1190976" cy="3468"/>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8EAE8705-0CAA-43C5-8802-4714B723F58B}"/>
              </a:ext>
            </a:extLst>
          </p:cNvPr>
          <p:cNvPicPr>
            <a:picLocks noChangeAspect="1"/>
          </p:cNvPicPr>
          <p:nvPr/>
        </p:nvPicPr>
        <p:blipFill>
          <a:blip r:embed="rId2">
            <a:duotone>
              <a:prstClr val="black"/>
              <a:srgbClr val="FF9900">
                <a:tint val="45000"/>
                <a:satMod val="400000"/>
              </a:srgbClr>
            </a:duotone>
          </a:blip>
          <a:stretch>
            <a:fillRect/>
          </a:stretch>
        </p:blipFill>
        <p:spPr>
          <a:xfrm>
            <a:off x="3539082" y="885953"/>
            <a:ext cx="585267" cy="585267"/>
          </a:xfrm>
          <a:prstGeom prst="rect">
            <a:avLst/>
          </a:prstGeom>
        </p:spPr>
      </p:pic>
      <p:pic>
        <p:nvPicPr>
          <p:cNvPr id="2050" name="Picture 2" descr="Métiers JO 2024_logistique_transport ">
            <a:extLst>
              <a:ext uri="{FF2B5EF4-FFF2-40B4-BE49-F238E27FC236}">
                <a16:creationId xmlns:a16="http://schemas.microsoft.com/office/drawing/2014/main" id="{1946A9D0-F3BA-40DE-91EE-C8E349A19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8398" y="2765814"/>
            <a:ext cx="2483544" cy="18336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9" name="ZoneTexte 68">
            <a:extLst>
              <a:ext uri="{FF2B5EF4-FFF2-40B4-BE49-F238E27FC236}">
                <a16:creationId xmlns:a16="http://schemas.microsoft.com/office/drawing/2014/main" id="{5F3D7407-6A04-4075-9CA4-3F5F2973A311}"/>
              </a:ext>
            </a:extLst>
          </p:cNvPr>
          <p:cNvSpPr txBox="1"/>
          <p:nvPr/>
        </p:nvSpPr>
        <p:spPr>
          <a:xfrm>
            <a:off x="9324541" y="4702403"/>
            <a:ext cx="970529" cy="1692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 b="0" i="0" u="none" strike="noStrike" kern="1200" cap="none" spc="0" normalizeH="0" baseline="0" noProof="0" dirty="0">
                <a:ln>
                  <a:noFill/>
                </a:ln>
                <a:solidFill>
                  <a:prstClr val="black"/>
                </a:solidFill>
                <a:effectLst/>
                <a:uLnTx/>
                <a:uFillTx/>
                <a:latin typeface="Calibri" panose="020F0502020204030204"/>
                <a:ea typeface="+mn-ea"/>
                <a:cs typeface="+mn-cs"/>
              </a:rPr>
              <a:t>© Alain </a:t>
            </a:r>
            <a:r>
              <a:rPr kumimoji="0" lang="fr-FR" sz="500" b="0" i="0" u="none" strike="noStrike" kern="1200" cap="none" spc="0" normalizeH="0" baseline="0" noProof="0" dirty="0" err="1">
                <a:ln>
                  <a:noFill/>
                </a:ln>
                <a:solidFill>
                  <a:prstClr val="black"/>
                </a:solidFill>
                <a:effectLst/>
                <a:uLnTx/>
                <a:uFillTx/>
                <a:latin typeface="Calibri" panose="020F0502020204030204"/>
                <a:ea typeface="+mn-ea"/>
                <a:cs typeface="+mn-cs"/>
              </a:rPr>
              <a:t>Potignon</a:t>
            </a:r>
            <a:r>
              <a:rPr kumimoji="0" lang="fr-FR" sz="500" b="0" i="0" u="none" strike="noStrike" kern="1200" cap="none" spc="0" normalizeH="0" baseline="0" noProof="0" dirty="0">
                <a:ln>
                  <a:noFill/>
                </a:ln>
                <a:solidFill>
                  <a:prstClr val="black"/>
                </a:solidFill>
                <a:effectLst/>
                <a:uLnTx/>
                <a:uFillTx/>
                <a:latin typeface="Calibri" panose="020F0502020204030204"/>
                <a:ea typeface="+mn-ea"/>
                <a:cs typeface="+mn-cs"/>
              </a:rPr>
              <a:t> / Onisep</a:t>
            </a:r>
          </a:p>
        </p:txBody>
      </p:sp>
      <p:sp>
        <p:nvSpPr>
          <p:cNvPr id="2" name="Triangle isocèle 1">
            <a:extLst>
              <a:ext uri="{FF2B5EF4-FFF2-40B4-BE49-F238E27FC236}">
                <a16:creationId xmlns:a16="http://schemas.microsoft.com/office/drawing/2014/main" id="{B00AB222-EF19-4F96-8B58-F097337A1E6B}"/>
              </a:ext>
            </a:extLst>
          </p:cNvPr>
          <p:cNvSpPr/>
          <p:nvPr/>
        </p:nvSpPr>
        <p:spPr>
          <a:xfrm rot="10800000">
            <a:off x="1266233"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riangle isocèle 4">
            <a:extLst>
              <a:ext uri="{FF2B5EF4-FFF2-40B4-BE49-F238E27FC236}">
                <a16:creationId xmlns:a16="http://schemas.microsoft.com/office/drawing/2014/main" id="{90AFB6BD-0FD7-4C06-8E77-21921ADC990D}"/>
              </a:ext>
            </a:extLst>
          </p:cNvPr>
          <p:cNvSpPr/>
          <p:nvPr/>
        </p:nvSpPr>
        <p:spPr>
          <a:xfrm rot="5400000">
            <a:off x="6298307" y="2227244"/>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405399F7-D99E-48FB-999C-72F2A5DDF88E}"/>
              </a:ext>
            </a:extLst>
          </p:cNvPr>
          <p:cNvSpPr txBox="1"/>
          <p:nvPr/>
        </p:nvSpPr>
        <p:spPr>
          <a:xfrm>
            <a:off x="11558017" y="6525684"/>
            <a:ext cx="4841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26</a:t>
            </a:r>
          </a:p>
        </p:txBody>
      </p:sp>
    </p:spTree>
    <p:extLst>
      <p:ext uri="{BB962C8B-B14F-4D97-AF65-F5344CB8AC3E}">
        <p14:creationId xmlns:p14="http://schemas.microsoft.com/office/powerpoint/2010/main" val="2403676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B89B54DB-724F-48C3-AA52-CB5A5B552A4D}"/>
              </a:ext>
            </a:extLst>
          </p:cNvPr>
          <p:cNvSpPr txBox="1"/>
          <p:nvPr/>
        </p:nvSpPr>
        <p:spPr>
          <a:xfrm>
            <a:off x="1947931" y="147289"/>
            <a:ext cx="2605781" cy="369332"/>
          </a:xfrm>
          <a:prstGeom prst="rect">
            <a:avLst/>
          </a:prstGeom>
          <a:solidFill>
            <a:srgbClr val="FF99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RESSOURCES HUMAINES</a:t>
            </a:r>
          </a:p>
        </p:txBody>
      </p:sp>
      <p:sp>
        <p:nvSpPr>
          <p:cNvPr id="25" name="ZoneTexte 24">
            <a:extLst>
              <a:ext uri="{FF2B5EF4-FFF2-40B4-BE49-F238E27FC236}">
                <a16:creationId xmlns:a16="http://schemas.microsoft.com/office/drawing/2014/main" id="{39D9C46E-C049-4EDF-AFE6-94FB4792A34D}"/>
              </a:ext>
            </a:extLst>
          </p:cNvPr>
          <p:cNvSpPr txBox="1"/>
          <p:nvPr/>
        </p:nvSpPr>
        <p:spPr>
          <a:xfrm>
            <a:off x="366016" y="912750"/>
            <a:ext cx="464088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9900"/>
                </a:solidFill>
                <a:effectLst/>
                <a:uLnTx/>
                <a:uFillTx/>
                <a:latin typeface="Calibri" panose="020F0502020204030204"/>
                <a:ea typeface="+mn-ea"/>
                <a:cs typeface="+mn-cs"/>
              </a:rPr>
              <a:t>Favoriser l'attractivité du secteur logistique et transport</a:t>
            </a:r>
          </a:p>
        </p:txBody>
      </p:sp>
      <p:sp>
        <p:nvSpPr>
          <p:cNvPr id="33" name="ZoneTexte 32">
            <a:extLst>
              <a:ext uri="{FF2B5EF4-FFF2-40B4-BE49-F238E27FC236}">
                <a16:creationId xmlns:a16="http://schemas.microsoft.com/office/drawing/2014/main" id="{7F86C73E-39FA-402D-9A88-0510128DB304}"/>
              </a:ext>
            </a:extLst>
          </p:cNvPr>
          <p:cNvSpPr txBox="1"/>
          <p:nvPr/>
        </p:nvSpPr>
        <p:spPr>
          <a:xfrm>
            <a:off x="368172" y="5004412"/>
            <a:ext cx="53236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9900"/>
                </a:solidFill>
                <a:effectLst/>
                <a:uLnTx/>
                <a:uFillTx/>
                <a:latin typeface="Calibri" panose="020F0502020204030204"/>
                <a:ea typeface="+mn-ea"/>
                <a:cs typeface="+mn-cs"/>
              </a:rPr>
              <a:t>Identifier et informer les entreprises des possibilités de financement de formations spécifiques</a:t>
            </a:r>
          </a:p>
        </p:txBody>
      </p:sp>
      <p:sp>
        <p:nvSpPr>
          <p:cNvPr id="35" name="ZoneTexte 34">
            <a:extLst>
              <a:ext uri="{FF2B5EF4-FFF2-40B4-BE49-F238E27FC236}">
                <a16:creationId xmlns:a16="http://schemas.microsoft.com/office/drawing/2014/main" id="{21D2B567-489F-498A-BB7A-F6CA7FA5C206}"/>
              </a:ext>
            </a:extLst>
          </p:cNvPr>
          <p:cNvSpPr txBox="1"/>
          <p:nvPr/>
        </p:nvSpPr>
        <p:spPr>
          <a:xfrm>
            <a:off x="6864890" y="1032464"/>
            <a:ext cx="496109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9900"/>
                </a:solidFill>
                <a:effectLst/>
                <a:uLnTx/>
                <a:uFillTx/>
                <a:latin typeface="Calibri" panose="020F0502020204030204"/>
                <a:ea typeface="+mn-ea"/>
                <a:cs typeface="+mn-cs"/>
              </a:rPr>
              <a:t>Développer des conditions d'hébergement / d'accueil favorable aux personnels logistiques</a:t>
            </a:r>
          </a:p>
        </p:txBody>
      </p:sp>
      <p:sp>
        <p:nvSpPr>
          <p:cNvPr id="37" name="ZoneTexte 36">
            <a:extLst>
              <a:ext uri="{FF2B5EF4-FFF2-40B4-BE49-F238E27FC236}">
                <a16:creationId xmlns:a16="http://schemas.microsoft.com/office/drawing/2014/main" id="{90581ACC-8CCC-4950-86BF-123429219228}"/>
              </a:ext>
            </a:extLst>
          </p:cNvPr>
          <p:cNvSpPr txBox="1"/>
          <p:nvPr/>
        </p:nvSpPr>
        <p:spPr>
          <a:xfrm>
            <a:off x="6856272" y="2191411"/>
            <a:ext cx="464088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9900"/>
                </a:solidFill>
                <a:effectLst/>
                <a:uLnTx/>
                <a:uFillTx/>
                <a:latin typeface="Calibri" panose="020F0502020204030204"/>
                <a:ea typeface="+mn-ea"/>
                <a:cs typeface="+mn-cs"/>
              </a:rPr>
              <a:t>Aménager des dérogations aux temps de conduite</a:t>
            </a:r>
          </a:p>
        </p:txBody>
      </p:sp>
      <p:sp>
        <p:nvSpPr>
          <p:cNvPr id="39" name="ZoneTexte 38">
            <a:extLst>
              <a:ext uri="{FF2B5EF4-FFF2-40B4-BE49-F238E27FC236}">
                <a16:creationId xmlns:a16="http://schemas.microsoft.com/office/drawing/2014/main" id="{C3391563-D88E-4374-9443-D38982557C90}"/>
              </a:ext>
            </a:extLst>
          </p:cNvPr>
          <p:cNvSpPr txBox="1"/>
          <p:nvPr/>
        </p:nvSpPr>
        <p:spPr>
          <a:xfrm>
            <a:off x="6907150" y="3672685"/>
            <a:ext cx="24124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9900"/>
                </a:solidFill>
                <a:effectLst/>
                <a:uLnTx/>
                <a:uFillTx/>
                <a:latin typeface="Calibri" panose="020F0502020204030204"/>
                <a:ea typeface="+mn-ea"/>
                <a:cs typeface="+mn-cs"/>
              </a:rPr>
              <a:t>Adapter les contrats de travail </a:t>
            </a:r>
          </a:p>
        </p:txBody>
      </p:sp>
      <p:sp>
        <p:nvSpPr>
          <p:cNvPr id="45" name="ZoneTexte 44">
            <a:extLst>
              <a:ext uri="{FF2B5EF4-FFF2-40B4-BE49-F238E27FC236}">
                <a16:creationId xmlns:a16="http://schemas.microsoft.com/office/drawing/2014/main" id="{E6525B95-3604-49D4-BE30-5D645169EB1F}"/>
              </a:ext>
            </a:extLst>
          </p:cNvPr>
          <p:cNvSpPr txBox="1"/>
          <p:nvPr/>
        </p:nvSpPr>
        <p:spPr>
          <a:xfrm>
            <a:off x="291054" y="2737821"/>
            <a:ext cx="464088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9900"/>
                </a:solidFill>
                <a:effectLst/>
                <a:uLnTx/>
                <a:uFillTx/>
                <a:latin typeface="Calibri" panose="020F0502020204030204"/>
                <a:ea typeface="+mn-ea"/>
                <a:cs typeface="+mn-cs"/>
              </a:rPr>
              <a:t>Identifier/ Créer des dispositifs de formation adaptés</a:t>
            </a:r>
          </a:p>
        </p:txBody>
      </p:sp>
      <p:sp>
        <p:nvSpPr>
          <p:cNvPr id="47" name="Triangle isocèle 46">
            <a:extLst>
              <a:ext uri="{FF2B5EF4-FFF2-40B4-BE49-F238E27FC236}">
                <a16:creationId xmlns:a16="http://schemas.microsoft.com/office/drawing/2014/main" id="{AEEDA031-F8B7-46AE-B461-3D380175D227}"/>
              </a:ext>
            </a:extLst>
          </p:cNvPr>
          <p:cNvSpPr/>
          <p:nvPr/>
        </p:nvSpPr>
        <p:spPr>
          <a:xfrm rot="5400000">
            <a:off x="240859" y="1020554"/>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riangle isocèle 48">
            <a:extLst>
              <a:ext uri="{FF2B5EF4-FFF2-40B4-BE49-F238E27FC236}">
                <a16:creationId xmlns:a16="http://schemas.microsoft.com/office/drawing/2014/main" id="{0533BCC7-39FA-45D1-9D7C-8B6A08A8DE29}"/>
              </a:ext>
            </a:extLst>
          </p:cNvPr>
          <p:cNvSpPr/>
          <p:nvPr/>
        </p:nvSpPr>
        <p:spPr>
          <a:xfrm rot="5400000">
            <a:off x="220197" y="2849449"/>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riangle isocèle 50">
            <a:extLst>
              <a:ext uri="{FF2B5EF4-FFF2-40B4-BE49-F238E27FC236}">
                <a16:creationId xmlns:a16="http://schemas.microsoft.com/office/drawing/2014/main" id="{B855C24E-3753-4AD4-8232-434E9CDB6274}"/>
              </a:ext>
            </a:extLst>
          </p:cNvPr>
          <p:cNvSpPr/>
          <p:nvPr/>
        </p:nvSpPr>
        <p:spPr>
          <a:xfrm rot="5400000">
            <a:off x="6735237" y="1145032"/>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riangle isocèle 52">
            <a:extLst>
              <a:ext uri="{FF2B5EF4-FFF2-40B4-BE49-F238E27FC236}">
                <a16:creationId xmlns:a16="http://schemas.microsoft.com/office/drawing/2014/main" id="{3388C6D8-7961-41E6-AE0F-5211E26BB08A}"/>
              </a:ext>
            </a:extLst>
          </p:cNvPr>
          <p:cNvSpPr/>
          <p:nvPr/>
        </p:nvSpPr>
        <p:spPr>
          <a:xfrm rot="5400000">
            <a:off x="6736115" y="2316045"/>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riangle isocèle 54">
            <a:extLst>
              <a:ext uri="{FF2B5EF4-FFF2-40B4-BE49-F238E27FC236}">
                <a16:creationId xmlns:a16="http://schemas.microsoft.com/office/drawing/2014/main" id="{3C4EA3E9-9C1E-4CDD-8FBF-E0FE00D6B595}"/>
              </a:ext>
            </a:extLst>
          </p:cNvPr>
          <p:cNvSpPr/>
          <p:nvPr/>
        </p:nvSpPr>
        <p:spPr>
          <a:xfrm rot="5400000">
            <a:off x="6759337" y="3779494"/>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2" name="Connecteur droit 61">
            <a:extLst>
              <a:ext uri="{FF2B5EF4-FFF2-40B4-BE49-F238E27FC236}">
                <a16:creationId xmlns:a16="http://schemas.microsoft.com/office/drawing/2014/main" id="{1C7EFDDB-2270-4E16-965B-F677717515C5}"/>
              </a:ext>
            </a:extLst>
          </p:cNvPr>
          <p:cNvCxnSpPr>
            <a:cxnSpLocks/>
          </p:cNvCxnSpPr>
          <p:nvPr/>
        </p:nvCxnSpPr>
        <p:spPr>
          <a:xfrm>
            <a:off x="6238672" y="5932004"/>
            <a:ext cx="4479744" cy="2943"/>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9020CAE0-13FB-4941-93DD-26035A0BD334}"/>
              </a:ext>
            </a:extLst>
          </p:cNvPr>
          <p:cNvCxnSpPr>
            <a:cxnSpLocks/>
          </p:cNvCxnSpPr>
          <p:nvPr/>
        </p:nvCxnSpPr>
        <p:spPr>
          <a:xfrm>
            <a:off x="10703354" y="5932004"/>
            <a:ext cx="177217" cy="19572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5FA62ECA-63F9-4133-A20C-6EFCCADD2817}"/>
              </a:ext>
            </a:extLst>
          </p:cNvPr>
          <p:cNvCxnSpPr>
            <a:cxnSpLocks/>
          </p:cNvCxnSpPr>
          <p:nvPr/>
        </p:nvCxnSpPr>
        <p:spPr>
          <a:xfrm flipH="1">
            <a:off x="10857747" y="5932004"/>
            <a:ext cx="145916" cy="19572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BF295372-EFD5-4A42-8674-865E90B425C7}"/>
              </a:ext>
            </a:extLst>
          </p:cNvPr>
          <p:cNvCxnSpPr>
            <a:cxnSpLocks/>
          </p:cNvCxnSpPr>
          <p:nvPr/>
        </p:nvCxnSpPr>
        <p:spPr>
          <a:xfrm flipV="1">
            <a:off x="10988262" y="5934947"/>
            <a:ext cx="1190976" cy="3468"/>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2" name="Triangle isocèle 1">
            <a:extLst>
              <a:ext uri="{FF2B5EF4-FFF2-40B4-BE49-F238E27FC236}">
                <a16:creationId xmlns:a16="http://schemas.microsoft.com/office/drawing/2014/main" id="{B00AB222-EF19-4F96-8B58-F097337A1E6B}"/>
              </a:ext>
            </a:extLst>
          </p:cNvPr>
          <p:cNvSpPr/>
          <p:nvPr/>
        </p:nvSpPr>
        <p:spPr>
          <a:xfrm rot="10800000">
            <a:off x="1266233"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ZoneTexte 41">
            <a:extLst>
              <a:ext uri="{FF2B5EF4-FFF2-40B4-BE49-F238E27FC236}">
                <a16:creationId xmlns:a16="http://schemas.microsoft.com/office/drawing/2014/main" id="{B8A57003-27A0-43F9-9707-DB6370BAFA42}"/>
              </a:ext>
            </a:extLst>
          </p:cNvPr>
          <p:cNvSpPr txBox="1"/>
          <p:nvPr/>
        </p:nvSpPr>
        <p:spPr>
          <a:xfrm>
            <a:off x="188687" y="1185711"/>
            <a:ext cx="5604673"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effectLst/>
                <a:uLnTx/>
                <a:uFillTx/>
                <a:latin typeface="Calibri" panose="020F0502020204030204"/>
                <a:ea typeface="+mn-ea"/>
                <a:cs typeface="+mn-cs"/>
              </a:rPr>
              <a:t>Organiser une campagne de communication des métiers recherchés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effectLst/>
                <a:uLnTx/>
                <a:uFillTx/>
                <a:latin typeface="Calibri" panose="020F0502020204030204"/>
                <a:ea typeface="+mn-ea"/>
                <a:cs typeface="+mn-cs"/>
              </a:rPr>
              <a:t>Attirer des talents, organiser une campagne de communication grâce à des moyens diversifiés (numérique, affichage et presse papier) avec un lien entre les métiers et le sport. Une démarche de branche peut être amplifiée ou relayée par des campagnes interprofessionnelles, en lien avec l’Etat (notamment EDEC "Grands Evènements") ou des actions prioritaires de l’Etat sur des publics cibles (Quartiers prioritaires de la politique de la ville, Bénéficiaires obligation emploi travailleurs handicapés, Primo-arrivants, …).</a:t>
            </a:r>
          </a:p>
        </p:txBody>
      </p:sp>
      <p:sp>
        <p:nvSpPr>
          <p:cNvPr id="44" name="ZoneTexte 43">
            <a:extLst>
              <a:ext uri="{FF2B5EF4-FFF2-40B4-BE49-F238E27FC236}">
                <a16:creationId xmlns:a16="http://schemas.microsoft.com/office/drawing/2014/main" id="{5549C6C4-EE54-44C1-9A85-F25062CF2454}"/>
              </a:ext>
            </a:extLst>
          </p:cNvPr>
          <p:cNvSpPr txBox="1"/>
          <p:nvPr/>
        </p:nvSpPr>
        <p:spPr>
          <a:xfrm>
            <a:off x="188687" y="2982950"/>
            <a:ext cx="5604673"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Identifier/ Créer des dispositifs de formation adaptés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Les profils recrutés pourront être variables et échelonnés dans le temps.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La phase de construction/aménagement des sites olympiques nécessite des conducteurs routiers spécialisés en BTP.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La phase d’installation nécessitera des conducteurs spécialisés en évènementiel.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La phase des Jeux nécessitera des conducteurs spécialisés en agro-alimentaire et transport sous température dirigée, transport de produits fragiles (équipements sportifs…), …Les formations nécessitées par les JOP (grands évènements, langue, sûreté/sécurité, …) nécessitent des degrés divers de formation : de la simple adaptation au poste de travail à une qualification élevée.</a:t>
            </a:r>
          </a:p>
        </p:txBody>
      </p:sp>
      <p:sp>
        <p:nvSpPr>
          <p:cNvPr id="12" name="Triangle isocèle 11">
            <a:extLst>
              <a:ext uri="{FF2B5EF4-FFF2-40B4-BE49-F238E27FC236}">
                <a16:creationId xmlns:a16="http://schemas.microsoft.com/office/drawing/2014/main" id="{7062BA20-F7FA-45CE-ADA6-57C77BF34167}"/>
              </a:ext>
            </a:extLst>
          </p:cNvPr>
          <p:cNvSpPr/>
          <p:nvPr/>
        </p:nvSpPr>
        <p:spPr>
          <a:xfrm rot="5400000">
            <a:off x="240859" y="5184851"/>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ZoneTexte 47">
            <a:extLst>
              <a:ext uri="{FF2B5EF4-FFF2-40B4-BE49-F238E27FC236}">
                <a16:creationId xmlns:a16="http://schemas.microsoft.com/office/drawing/2014/main" id="{23CB81F2-CA0C-463A-9BA8-0B874CA53EE5}"/>
              </a:ext>
            </a:extLst>
          </p:cNvPr>
          <p:cNvSpPr txBox="1"/>
          <p:nvPr/>
        </p:nvSpPr>
        <p:spPr>
          <a:xfrm>
            <a:off x="188687" y="5497265"/>
            <a:ext cx="5604673"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effectLst/>
                <a:uLnTx/>
                <a:uFillTx/>
                <a:latin typeface="Calibri" panose="020F0502020204030204"/>
                <a:ea typeface="+mn-ea"/>
                <a:cs typeface="+mn-cs"/>
              </a:rPr>
              <a:t>Identifier des financement dédiés pour accompagner ces formules de formation,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effectLst/>
                <a:uLnTx/>
                <a:uFillTx/>
                <a:latin typeface="Calibri" panose="020F0502020204030204"/>
                <a:ea typeface="+mn-ea"/>
                <a:cs typeface="+mn-cs"/>
              </a:rPr>
              <a:t>France Compétences doit pouvoir attribuer des crédits de formation sans réserve aux projets « Grands Evènements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effectLst/>
                <a:uLnTx/>
                <a:uFillTx/>
                <a:latin typeface="Calibri" panose="020F0502020204030204"/>
                <a:ea typeface="+mn-ea"/>
                <a:cs typeface="+mn-cs"/>
              </a:rPr>
              <a:t>Des financements spécifiques également doivent pouvoir être sollicités pour l’occasion en mobilisant des crédits alloués pour les publics cibles, ou par une forme souple pour développer les embauches l’alternance.</a:t>
            </a:r>
          </a:p>
        </p:txBody>
      </p:sp>
      <p:sp>
        <p:nvSpPr>
          <p:cNvPr id="50" name="ZoneTexte 49">
            <a:extLst>
              <a:ext uri="{FF2B5EF4-FFF2-40B4-BE49-F238E27FC236}">
                <a16:creationId xmlns:a16="http://schemas.microsoft.com/office/drawing/2014/main" id="{8372C9A0-0EA8-4027-A24F-2462D8A0D24B}"/>
              </a:ext>
            </a:extLst>
          </p:cNvPr>
          <p:cNvSpPr txBox="1"/>
          <p:nvPr/>
        </p:nvSpPr>
        <p:spPr>
          <a:xfrm>
            <a:off x="6848354" y="1552476"/>
            <a:ext cx="5010896"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Prévoir des logements et des aires de repos (avec sanitaires) pour les conducteurs appelés en renfort sur la période des Jeux ainsi que l’accès à des sanitaires sur les lieux de livraison</a:t>
            </a:r>
          </a:p>
        </p:txBody>
      </p:sp>
      <p:sp>
        <p:nvSpPr>
          <p:cNvPr id="52" name="ZoneTexte 51">
            <a:extLst>
              <a:ext uri="{FF2B5EF4-FFF2-40B4-BE49-F238E27FC236}">
                <a16:creationId xmlns:a16="http://schemas.microsoft.com/office/drawing/2014/main" id="{B3D8ABF8-70ED-4B5F-876D-5EB659CB615D}"/>
              </a:ext>
            </a:extLst>
          </p:cNvPr>
          <p:cNvSpPr txBox="1"/>
          <p:nvPr/>
        </p:nvSpPr>
        <p:spPr>
          <a:xfrm>
            <a:off x="6864890" y="2568381"/>
            <a:ext cx="5122582"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Considérer le fait que le quotidien sera modifié : déviations d’itinéraires, aménagement des horaires pour perturber le moins possible les évènements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cela peut nécessiter des aménagements d’horaires (livraisons de nuit ou le weekend) et, par suite, des dérogations aux règles habituelles de temps de travail, le temps des Jeux (avec quelques jours en amont et aval).</a:t>
            </a:r>
          </a:p>
        </p:txBody>
      </p:sp>
      <p:sp>
        <p:nvSpPr>
          <p:cNvPr id="54" name="ZoneTexte 53">
            <a:extLst>
              <a:ext uri="{FF2B5EF4-FFF2-40B4-BE49-F238E27FC236}">
                <a16:creationId xmlns:a16="http://schemas.microsoft.com/office/drawing/2014/main" id="{0C5CB5C3-A0AE-42E2-B1D6-8D340DAE8F5D}"/>
              </a:ext>
            </a:extLst>
          </p:cNvPr>
          <p:cNvSpPr txBox="1"/>
          <p:nvPr/>
        </p:nvSpPr>
        <p:spPr>
          <a:xfrm>
            <a:off x="6872454" y="4036522"/>
            <a:ext cx="5050090"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effectLst/>
                <a:uLnTx/>
                <a:uFillTx/>
                <a:latin typeface="Calibri" panose="020F0502020204030204"/>
                <a:ea typeface="+mn-ea"/>
                <a:cs typeface="+mn-cs"/>
              </a:rPr>
              <a:t>Les JOP se dérouleront à des dates définies mais la logistique autour des JOP peut présenter des durées variables selon le degré d’intervention des prestataires. Si des dispositifs peuvent être mobilisés tels que les CDD, CDI, CDI de chantier, les CDI intérimaires, les contrats avec des GEIQ, GE ou tout autre dispositif permettant de sécuriser les trajectoires professionnelles, il peut y avoir la nécessité d’avoir recours à des CDD d’une durée supérieure à la durée légale. Un CDI d’opération dédié aux JOP, sur une base légale, pourrait permettre une souplesse aux entreprises intervenant dans la chaine logistique olympique. </a:t>
            </a:r>
          </a:p>
        </p:txBody>
      </p:sp>
      <p:sp>
        <p:nvSpPr>
          <p:cNvPr id="3" name="ZoneTexte 2">
            <a:extLst>
              <a:ext uri="{FF2B5EF4-FFF2-40B4-BE49-F238E27FC236}">
                <a16:creationId xmlns:a16="http://schemas.microsoft.com/office/drawing/2014/main" id="{9DF56490-49AD-4AD7-B4A1-3F816F00ED9A}"/>
              </a:ext>
            </a:extLst>
          </p:cNvPr>
          <p:cNvSpPr txBox="1"/>
          <p:nvPr/>
        </p:nvSpPr>
        <p:spPr>
          <a:xfrm>
            <a:off x="11558017" y="6525684"/>
            <a:ext cx="4841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27</a:t>
            </a:r>
          </a:p>
        </p:txBody>
      </p:sp>
    </p:spTree>
    <p:extLst>
      <p:ext uri="{BB962C8B-B14F-4D97-AF65-F5344CB8AC3E}">
        <p14:creationId xmlns:p14="http://schemas.microsoft.com/office/powerpoint/2010/main" val="981066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4965DAD4-9173-47F3-AD76-21B33D0D94FE}"/>
              </a:ext>
            </a:extLst>
          </p:cNvPr>
          <p:cNvCxnSpPr>
            <a:cxnSpLocks/>
          </p:cNvCxnSpPr>
          <p:nvPr/>
        </p:nvCxnSpPr>
        <p:spPr>
          <a:xfrm flipH="1" flipV="1">
            <a:off x="1690301" y="345072"/>
            <a:ext cx="10501700" cy="4084"/>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C033CCC1-7DAC-46D4-8366-26BE5C43BF67}"/>
              </a:ext>
            </a:extLst>
          </p:cNvPr>
          <p:cNvCxnSpPr>
            <a:cxnSpLocks/>
          </p:cNvCxnSpPr>
          <p:nvPr/>
        </p:nvCxnSpPr>
        <p:spPr>
          <a:xfrm>
            <a:off x="1219291" y="331957"/>
            <a:ext cx="282094" cy="310405"/>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E0AECBC2-02E1-4E06-9F62-E460CF1ECDE4}"/>
              </a:ext>
            </a:extLst>
          </p:cNvPr>
          <p:cNvCxnSpPr>
            <a:cxnSpLocks/>
          </p:cNvCxnSpPr>
          <p:nvPr/>
        </p:nvCxnSpPr>
        <p:spPr>
          <a:xfrm flipH="1">
            <a:off x="0" y="345072"/>
            <a:ext cx="1251430" cy="4084"/>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D91CD93-5981-40DA-8377-FE9B57CD0608}"/>
              </a:ext>
            </a:extLst>
          </p:cNvPr>
          <p:cNvCxnSpPr>
            <a:cxnSpLocks/>
          </p:cNvCxnSpPr>
          <p:nvPr/>
        </p:nvCxnSpPr>
        <p:spPr>
          <a:xfrm flipH="1">
            <a:off x="1440346" y="331956"/>
            <a:ext cx="282094" cy="310405"/>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B89B54DB-724F-48C3-AA52-CB5A5B552A4D}"/>
              </a:ext>
            </a:extLst>
          </p:cNvPr>
          <p:cNvSpPr txBox="1"/>
          <p:nvPr/>
        </p:nvSpPr>
        <p:spPr>
          <a:xfrm>
            <a:off x="1947931" y="147289"/>
            <a:ext cx="2605781" cy="369332"/>
          </a:xfrm>
          <a:prstGeom prst="rect">
            <a:avLst/>
          </a:prstGeom>
          <a:solidFill>
            <a:srgbClr val="FF99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RESSOURCES HUMAINES</a:t>
            </a:r>
          </a:p>
        </p:txBody>
      </p:sp>
      <p:sp>
        <p:nvSpPr>
          <p:cNvPr id="41" name="ZoneTexte 40">
            <a:extLst>
              <a:ext uri="{FF2B5EF4-FFF2-40B4-BE49-F238E27FC236}">
                <a16:creationId xmlns:a16="http://schemas.microsoft.com/office/drawing/2014/main" id="{B55BEB30-45CB-4124-9CDB-53815FA9C1C6}"/>
              </a:ext>
            </a:extLst>
          </p:cNvPr>
          <p:cNvSpPr txBox="1"/>
          <p:nvPr/>
        </p:nvSpPr>
        <p:spPr>
          <a:xfrm>
            <a:off x="465539" y="1204509"/>
            <a:ext cx="5268953" cy="30777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9900"/>
                </a:solidFill>
                <a:effectLst/>
                <a:uLnTx/>
                <a:uFillTx/>
                <a:latin typeface="Calibri" panose="020F0502020204030204"/>
                <a:ea typeface="+mn-ea"/>
                <a:cs typeface="+mn-cs"/>
              </a:rPr>
              <a:t>Favoriser le recrutement dans le secteur logistique et transport</a:t>
            </a:r>
          </a:p>
        </p:txBody>
      </p:sp>
      <p:sp>
        <p:nvSpPr>
          <p:cNvPr id="43" name="ZoneTexte 42">
            <a:extLst>
              <a:ext uri="{FF2B5EF4-FFF2-40B4-BE49-F238E27FC236}">
                <a16:creationId xmlns:a16="http://schemas.microsoft.com/office/drawing/2014/main" id="{4210F77C-EA1F-4E28-991E-A1217FA369D3}"/>
              </a:ext>
            </a:extLst>
          </p:cNvPr>
          <p:cNvSpPr txBox="1"/>
          <p:nvPr/>
        </p:nvSpPr>
        <p:spPr>
          <a:xfrm>
            <a:off x="353404" y="3063904"/>
            <a:ext cx="459898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9900"/>
                </a:solidFill>
                <a:effectLst/>
                <a:uLnTx/>
                <a:uFillTx/>
                <a:latin typeface="Calibri" panose="020F0502020204030204"/>
                <a:ea typeface="+mn-ea"/>
                <a:cs typeface="+mn-cs"/>
              </a:rPr>
              <a:t>Labelliser/Certifier les compétences "Grands évènements"</a:t>
            </a:r>
          </a:p>
        </p:txBody>
      </p:sp>
      <p:sp>
        <p:nvSpPr>
          <p:cNvPr id="57" name="Triangle isocèle 56">
            <a:extLst>
              <a:ext uri="{FF2B5EF4-FFF2-40B4-BE49-F238E27FC236}">
                <a16:creationId xmlns:a16="http://schemas.microsoft.com/office/drawing/2014/main" id="{B569AD48-2DED-4E48-B519-66FE53EE1BEE}"/>
              </a:ext>
            </a:extLst>
          </p:cNvPr>
          <p:cNvSpPr/>
          <p:nvPr/>
        </p:nvSpPr>
        <p:spPr>
          <a:xfrm rot="5400000">
            <a:off x="335888" y="1323377"/>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riangle isocèle 58">
            <a:extLst>
              <a:ext uri="{FF2B5EF4-FFF2-40B4-BE49-F238E27FC236}">
                <a16:creationId xmlns:a16="http://schemas.microsoft.com/office/drawing/2014/main" id="{F62F6E01-C1DE-407C-B2D1-9E2F4E232228}"/>
              </a:ext>
            </a:extLst>
          </p:cNvPr>
          <p:cNvSpPr/>
          <p:nvPr/>
        </p:nvSpPr>
        <p:spPr>
          <a:xfrm rot="5400000">
            <a:off x="265401" y="3171708"/>
            <a:ext cx="141714" cy="8452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2" name="Connecteur droit 61">
            <a:extLst>
              <a:ext uri="{FF2B5EF4-FFF2-40B4-BE49-F238E27FC236}">
                <a16:creationId xmlns:a16="http://schemas.microsoft.com/office/drawing/2014/main" id="{1C7EFDDB-2270-4E16-965B-F677717515C5}"/>
              </a:ext>
            </a:extLst>
          </p:cNvPr>
          <p:cNvCxnSpPr>
            <a:cxnSpLocks/>
          </p:cNvCxnSpPr>
          <p:nvPr/>
        </p:nvCxnSpPr>
        <p:spPr>
          <a:xfrm flipV="1">
            <a:off x="203873" y="6224873"/>
            <a:ext cx="10514543" cy="49618"/>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9020CAE0-13FB-4941-93DD-26035A0BD334}"/>
              </a:ext>
            </a:extLst>
          </p:cNvPr>
          <p:cNvCxnSpPr>
            <a:cxnSpLocks/>
          </p:cNvCxnSpPr>
          <p:nvPr/>
        </p:nvCxnSpPr>
        <p:spPr>
          <a:xfrm>
            <a:off x="10703354" y="6221930"/>
            <a:ext cx="177217" cy="19572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5FA62ECA-63F9-4133-A20C-6EFCCADD2817}"/>
              </a:ext>
            </a:extLst>
          </p:cNvPr>
          <p:cNvCxnSpPr>
            <a:cxnSpLocks/>
          </p:cNvCxnSpPr>
          <p:nvPr/>
        </p:nvCxnSpPr>
        <p:spPr>
          <a:xfrm flipH="1">
            <a:off x="10857747" y="6221930"/>
            <a:ext cx="145916" cy="19572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BF295372-EFD5-4A42-8674-865E90B425C7}"/>
              </a:ext>
            </a:extLst>
          </p:cNvPr>
          <p:cNvCxnSpPr>
            <a:cxnSpLocks/>
          </p:cNvCxnSpPr>
          <p:nvPr/>
        </p:nvCxnSpPr>
        <p:spPr>
          <a:xfrm flipV="1">
            <a:off x="10988262" y="6224873"/>
            <a:ext cx="1190976" cy="3468"/>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2" name="Triangle isocèle 1">
            <a:extLst>
              <a:ext uri="{FF2B5EF4-FFF2-40B4-BE49-F238E27FC236}">
                <a16:creationId xmlns:a16="http://schemas.microsoft.com/office/drawing/2014/main" id="{B00AB222-EF19-4F96-8B58-F097337A1E6B}"/>
              </a:ext>
            </a:extLst>
          </p:cNvPr>
          <p:cNvSpPr/>
          <p:nvPr/>
        </p:nvSpPr>
        <p:spPr>
          <a:xfrm rot="10800000">
            <a:off x="1272957"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ZoneTexte 33">
            <a:extLst>
              <a:ext uri="{FF2B5EF4-FFF2-40B4-BE49-F238E27FC236}">
                <a16:creationId xmlns:a16="http://schemas.microsoft.com/office/drawing/2014/main" id="{5B539DCC-EED1-41D2-90B7-9583BD670E84}"/>
              </a:ext>
            </a:extLst>
          </p:cNvPr>
          <p:cNvSpPr txBox="1"/>
          <p:nvPr/>
        </p:nvSpPr>
        <p:spPr>
          <a:xfrm>
            <a:off x="203873" y="1567740"/>
            <a:ext cx="5460422"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effectLst/>
                <a:uLnTx/>
                <a:uFillTx/>
                <a:latin typeface="Calibri" panose="020F0502020204030204"/>
                <a:ea typeface="+mn-ea"/>
                <a:cs typeface="+mn-cs"/>
              </a:rPr>
              <a:t>Maintenir les emplois : La Branche connait des problèmes de recrutement depuis plusieurs années du fait d’un taux de croissance annuel supérieur à 1,5% par an et une courbe vieillissante de sa population active qui induit de nombreux recrutements. Les emplois pourvus à l’occasion des Jeux Olympiques seront donc pérennisés en emplois durables bien au-delà de 2024. </a:t>
            </a:r>
          </a:p>
        </p:txBody>
      </p:sp>
      <p:sp>
        <p:nvSpPr>
          <p:cNvPr id="36" name="ZoneTexte 35">
            <a:extLst>
              <a:ext uri="{FF2B5EF4-FFF2-40B4-BE49-F238E27FC236}">
                <a16:creationId xmlns:a16="http://schemas.microsoft.com/office/drawing/2014/main" id="{D7A9364F-60AD-4C20-8C85-E4FD64DAD965}"/>
              </a:ext>
            </a:extLst>
          </p:cNvPr>
          <p:cNvSpPr txBox="1"/>
          <p:nvPr/>
        </p:nvSpPr>
        <p:spPr>
          <a:xfrm>
            <a:off x="212020" y="3633341"/>
            <a:ext cx="5452275"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Maintenir les compétences « Grands évènements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Le transport et la logistique sont associés à tous les évènements sportifs, culturels, professionnels…Coupes du Monde/d’Europe, Roland-Garros, Tour de France, Fashion Week, concerts, salons (agriculture, livre, automobile…) : tous les Grands Evènements nécessitent une logistique pointue et fiable. Une reconnaissance de ces compétences sera profitable aux salariés, aux entreprises et aux évènements bien au-delà des Jeux. La Commission Paritaire Nationale pour l’Emploi de branche est en cours de réflexion pour intégrer l'EDEC "Grands Evènements". En parallèle, la Branche pourrait créer un "Passeport  Compétences Grands Evènements". </a:t>
            </a:r>
          </a:p>
        </p:txBody>
      </p:sp>
      <p:sp>
        <p:nvSpPr>
          <p:cNvPr id="38" name="ZoneTexte 37">
            <a:extLst>
              <a:ext uri="{FF2B5EF4-FFF2-40B4-BE49-F238E27FC236}">
                <a16:creationId xmlns:a16="http://schemas.microsoft.com/office/drawing/2014/main" id="{2F4C7AD4-C800-4FC5-81FF-DE6D306CFE7B}"/>
              </a:ext>
            </a:extLst>
          </p:cNvPr>
          <p:cNvSpPr txBox="1"/>
          <p:nvPr/>
        </p:nvSpPr>
        <p:spPr>
          <a:xfrm>
            <a:off x="7376661" y="2494792"/>
            <a:ext cx="39939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FF9900"/>
                </a:solidFill>
                <a:effectLst/>
                <a:uLnTx/>
                <a:uFillTx/>
                <a:latin typeface="Calibri" panose="020F0502020204030204"/>
                <a:ea typeface="+mn-ea"/>
                <a:cs typeface="+mn-cs"/>
              </a:rPr>
              <a:t>Florence BONNAFOUS - AFTRAL</a:t>
            </a:r>
          </a:p>
        </p:txBody>
      </p:sp>
      <p:sp>
        <p:nvSpPr>
          <p:cNvPr id="40" name="ZoneTexte 39">
            <a:extLst>
              <a:ext uri="{FF2B5EF4-FFF2-40B4-BE49-F238E27FC236}">
                <a16:creationId xmlns:a16="http://schemas.microsoft.com/office/drawing/2014/main" id="{68325909-55A2-49F7-83A4-4F21D26BAE48}"/>
              </a:ext>
            </a:extLst>
          </p:cNvPr>
          <p:cNvSpPr txBox="1"/>
          <p:nvPr/>
        </p:nvSpPr>
        <p:spPr>
          <a:xfrm>
            <a:off x="6166885" y="630160"/>
            <a:ext cx="7955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0" normalizeH="0" baseline="0" noProof="0" dirty="0">
                <a:ln>
                  <a:noFill/>
                </a:ln>
                <a:solidFill>
                  <a:srgbClr val="FF9900"/>
                </a:solidFill>
                <a:effectLst/>
                <a:uLnTx/>
                <a:uFillTx/>
                <a:latin typeface="AnticFont" pitchFamily="2" charset="0"/>
                <a:ea typeface="+mn-ea"/>
                <a:cs typeface="+mn-cs"/>
              </a:rPr>
              <a:t>"</a:t>
            </a:r>
            <a:endParaRPr kumimoji="0" lang="fr-FR" sz="4800" b="0" i="0" u="none" strike="noStrike" kern="1200" cap="none" spc="0" normalizeH="0" baseline="0" noProof="0" dirty="0">
              <a:ln>
                <a:noFill/>
              </a:ln>
              <a:solidFill>
                <a:srgbClr val="FF9900"/>
              </a:solidFill>
              <a:effectLst/>
              <a:uLnTx/>
              <a:uFillTx/>
              <a:latin typeface="Calibri" panose="020F0502020204030204"/>
              <a:ea typeface="+mn-ea"/>
              <a:cs typeface="+mn-cs"/>
            </a:endParaRPr>
          </a:p>
        </p:txBody>
      </p:sp>
      <p:sp>
        <p:nvSpPr>
          <p:cNvPr id="46" name="ZoneTexte 45">
            <a:extLst>
              <a:ext uri="{FF2B5EF4-FFF2-40B4-BE49-F238E27FC236}">
                <a16:creationId xmlns:a16="http://schemas.microsoft.com/office/drawing/2014/main" id="{ADFA55B3-BE56-4B95-8281-5707A09CBD5E}"/>
              </a:ext>
            </a:extLst>
          </p:cNvPr>
          <p:cNvSpPr txBox="1"/>
          <p:nvPr/>
        </p:nvSpPr>
        <p:spPr>
          <a:xfrm rot="10800000" flipH="1">
            <a:off x="10836793" y="1338122"/>
            <a:ext cx="7955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0" normalizeH="0" baseline="0" noProof="0" dirty="0">
                <a:ln>
                  <a:noFill/>
                </a:ln>
                <a:solidFill>
                  <a:srgbClr val="FF9900"/>
                </a:solidFill>
                <a:effectLst/>
                <a:uLnTx/>
                <a:uFillTx/>
                <a:latin typeface="AnticFont" pitchFamily="2" charset="0"/>
                <a:ea typeface="+mn-ea"/>
                <a:cs typeface="+mn-cs"/>
              </a:rPr>
              <a:t>"</a:t>
            </a:r>
            <a:endParaRPr kumimoji="0" lang="fr-FR" sz="4800" b="0" i="0" u="none" strike="noStrike" kern="1200" cap="none" spc="0" normalizeH="0" baseline="0" noProof="0" dirty="0">
              <a:ln>
                <a:noFill/>
              </a:ln>
              <a:solidFill>
                <a:srgbClr val="FF9900"/>
              </a:solidFill>
              <a:effectLst/>
              <a:uLnTx/>
              <a:uFillTx/>
              <a:latin typeface="Calibri" panose="020F0502020204030204"/>
              <a:ea typeface="+mn-ea"/>
              <a:cs typeface="+mn-cs"/>
            </a:endParaRPr>
          </a:p>
        </p:txBody>
      </p:sp>
      <p:sp>
        <p:nvSpPr>
          <p:cNvPr id="50" name="ZoneTexte 49">
            <a:extLst>
              <a:ext uri="{FF2B5EF4-FFF2-40B4-BE49-F238E27FC236}">
                <a16:creationId xmlns:a16="http://schemas.microsoft.com/office/drawing/2014/main" id="{DDEEED6F-17D4-4BF2-90A5-812687E94549}"/>
              </a:ext>
            </a:extLst>
          </p:cNvPr>
          <p:cNvSpPr txBox="1"/>
          <p:nvPr/>
        </p:nvSpPr>
        <p:spPr>
          <a:xfrm>
            <a:off x="6370499" y="3551047"/>
            <a:ext cx="7955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0" normalizeH="0" baseline="0" noProof="0" dirty="0">
                <a:ln>
                  <a:noFill/>
                </a:ln>
                <a:solidFill>
                  <a:srgbClr val="FF9900"/>
                </a:solidFill>
                <a:effectLst/>
                <a:uLnTx/>
                <a:uFillTx/>
                <a:latin typeface="AnticFont" pitchFamily="2" charset="0"/>
                <a:ea typeface="+mn-ea"/>
                <a:cs typeface="+mn-cs"/>
              </a:rPr>
              <a:t>"</a:t>
            </a:r>
            <a:endParaRPr kumimoji="0" lang="fr-FR" sz="4800" b="0" i="0" u="none" strike="noStrike" kern="1200" cap="none" spc="0" normalizeH="0" baseline="0" noProof="0" dirty="0">
              <a:ln>
                <a:noFill/>
              </a:ln>
              <a:solidFill>
                <a:srgbClr val="FF9900"/>
              </a:solidFill>
              <a:effectLst/>
              <a:uLnTx/>
              <a:uFillTx/>
              <a:latin typeface="Calibri" panose="020F0502020204030204"/>
              <a:ea typeface="+mn-ea"/>
              <a:cs typeface="+mn-cs"/>
            </a:endParaRPr>
          </a:p>
        </p:txBody>
      </p:sp>
      <p:sp>
        <p:nvSpPr>
          <p:cNvPr id="52" name="ZoneTexte 51">
            <a:extLst>
              <a:ext uri="{FF2B5EF4-FFF2-40B4-BE49-F238E27FC236}">
                <a16:creationId xmlns:a16="http://schemas.microsoft.com/office/drawing/2014/main" id="{EF35EBE5-452A-4D39-B18B-0086585C43DC}"/>
              </a:ext>
            </a:extLst>
          </p:cNvPr>
          <p:cNvSpPr txBox="1"/>
          <p:nvPr/>
        </p:nvSpPr>
        <p:spPr>
          <a:xfrm rot="10800000" flipH="1">
            <a:off x="11185986" y="3908059"/>
            <a:ext cx="7955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0" normalizeH="0" baseline="0" noProof="0" dirty="0">
                <a:ln>
                  <a:noFill/>
                </a:ln>
                <a:solidFill>
                  <a:srgbClr val="FF9900"/>
                </a:solidFill>
                <a:effectLst/>
                <a:uLnTx/>
                <a:uFillTx/>
                <a:latin typeface="AnticFont" pitchFamily="2" charset="0"/>
                <a:ea typeface="+mn-ea"/>
                <a:cs typeface="+mn-cs"/>
              </a:rPr>
              <a:t>"</a:t>
            </a:r>
            <a:endParaRPr kumimoji="0" lang="fr-FR" sz="4800" b="0" i="0" u="none" strike="noStrike" kern="1200" cap="none" spc="0" normalizeH="0" baseline="0" noProof="0" dirty="0">
              <a:ln>
                <a:noFill/>
              </a:ln>
              <a:solidFill>
                <a:srgbClr val="FF9900"/>
              </a:solidFill>
              <a:effectLst/>
              <a:uLnTx/>
              <a:uFillTx/>
              <a:latin typeface="Calibri" panose="020F0502020204030204"/>
              <a:ea typeface="+mn-ea"/>
              <a:cs typeface="+mn-cs"/>
            </a:endParaRPr>
          </a:p>
        </p:txBody>
      </p:sp>
      <p:sp>
        <p:nvSpPr>
          <p:cNvPr id="54" name="ZoneTexte 53">
            <a:extLst>
              <a:ext uri="{FF2B5EF4-FFF2-40B4-BE49-F238E27FC236}">
                <a16:creationId xmlns:a16="http://schemas.microsoft.com/office/drawing/2014/main" id="{0B59352A-DC46-457C-804C-252FEFFECDF2}"/>
              </a:ext>
            </a:extLst>
          </p:cNvPr>
          <p:cNvSpPr txBox="1"/>
          <p:nvPr/>
        </p:nvSpPr>
        <p:spPr>
          <a:xfrm>
            <a:off x="8288855" y="5056638"/>
            <a:ext cx="30646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FF9900"/>
                </a:solidFill>
                <a:effectLst/>
                <a:uLnTx/>
                <a:uFillTx/>
                <a:latin typeface="Calibri" panose="020F0502020204030204"/>
                <a:ea typeface="+mn-ea"/>
                <a:cs typeface="+mn-cs"/>
              </a:rPr>
              <a:t>Nancy NOEL – Union TLF</a:t>
            </a:r>
          </a:p>
        </p:txBody>
      </p:sp>
      <p:cxnSp>
        <p:nvCxnSpPr>
          <p:cNvPr id="56" name="Connecteur droit 55">
            <a:extLst>
              <a:ext uri="{FF2B5EF4-FFF2-40B4-BE49-F238E27FC236}">
                <a16:creationId xmlns:a16="http://schemas.microsoft.com/office/drawing/2014/main" id="{3E31673F-94D1-4453-A28F-5408AB6CFF5E}"/>
              </a:ext>
            </a:extLst>
          </p:cNvPr>
          <p:cNvCxnSpPr>
            <a:cxnSpLocks/>
          </p:cNvCxnSpPr>
          <p:nvPr/>
        </p:nvCxnSpPr>
        <p:spPr>
          <a:xfrm>
            <a:off x="7408913" y="4785514"/>
            <a:ext cx="2311208" cy="6148"/>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C0BAD871-41E8-4C9F-8FCA-37FD288F7417}"/>
              </a:ext>
            </a:extLst>
          </p:cNvPr>
          <p:cNvCxnSpPr>
            <a:cxnSpLocks/>
          </p:cNvCxnSpPr>
          <p:nvPr/>
        </p:nvCxnSpPr>
        <p:spPr>
          <a:xfrm>
            <a:off x="9705059" y="4788719"/>
            <a:ext cx="177217" cy="19572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E5863591-C2C8-40A7-B990-49B645086751}"/>
              </a:ext>
            </a:extLst>
          </p:cNvPr>
          <p:cNvCxnSpPr>
            <a:cxnSpLocks/>
          </p:cNvCxnSpPr>
          <p:nvPr/>
        </p:nvCxnSpPr>
        <p:spPr>
          <a:xfrm flipH="1">
            <a:off x="9859452" y="4788719"/>
            <a:ext cx="145916" cy="19572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C46E911F-538D-4F1B-A90C-0D9FA9D005EB}"/>
              </a:ext>
            </a:extLst>
          </p:cNvPr>
          <p:cNvCxnSpPr>
            <a:cxnSpLocks/>
          </p:cNvCxnSpPr>
          <p:nvPr/>
        </p:nvCxnSpPr>
        <p:spPr>
          <a:xfrm flipV="1">
            <a:off x="9989967" y="4791662"/>
            <a:ext cx="1190976" cy="3468"/>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FB69770C-31DE-437A-A1A7-233368CDDD89}"/>
              </a:ext>
            </a:extLst>
          </p:cNvPr>
          <p:cNvCxnSpPr>
            <a:cxnSpLocks/>
          </p:cNvCxnSpPr>
          <p:nvPr/>
        </p:nvCxnSpPr>
        <p:spPr>
          <a:xfrm>
            <a:off x="6900257" y="2174154"/>
            <a:ext cx="2311208" cy="11524"/>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DCDEDBA9-B4FC-424F-8F91-A794096F2AA3}"/>
              </a:ext>
            </a:extLst>
          </p:cNvPr>
          <p:cNvCxnSpPr>
            <a:cxnSpLocks/>
          </p:cNvCxnSpPr>
          <p:nvPr/>
        </p:nvCxnSpPr>
        <p:spPr>
          <a:xfrm>
            <a:off x="9196403" y="2182735"/>
            <a:ext cx="177217" cy="19572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BFBABDE8-0E98-4844-8B78-63C8F68F5F62}"/>
              </a:ext>
            </a:extLst>
          </p:cNvPr>
          <p:cNvCxnSpPr>
            <a:cxnSpLocks/>
          </p:cNvCxnSpPr>
          <p:nvPr/>
        </p:nvCxnSpPr>
        <p:spPr>
          <a:xfrm flipH="1">
            <a:off x="9350796" y="2182735"/>
            <a:ext cx="145916" cy="19572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2C5458E4-8814-4925-B5FE-0295A5431076}"/>
              </a:ext>
            </a:extLst>
          </p:cNvPr>
          <p:cNvCxnSpPr>
            <a:cxnSpLocks/>
          </p:cNvCxnSpPr>
          <p:nvPr/>
        </p:nvCxnSpPr>
        <p:spPr>
          <a:xfrm flipV="1">
            <a:off x="9481311" y="2185678"/>
            <a:ext cx="1190976" cy="3468"/>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10" name="Triangle isocèle 9">
            <a:extLst>
              <a:ext uri="{FF2B5EF4-FFF2-40B4-BE49-F238E27FC236}">
                <a16:creationId xmlns:a16="http://schemas.microsoft.com/office/drawing/2014/main" id="{219C186A-EDD8-4DB8-947D-5A4BEF2C2B71}"/>
              </a:ext>
            </a:extLst>
          </p:cNvPr>
          <p:cNvSpPr/>
          <p:nvPr/>
        </p:nvSpPr>
        <p:spPr>
          <a:xfrm rot="10800000">
            <a:off x="10665433" y="6065099"/>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ZoneTexte 34">
            <a:extLst>
              <a:ext uri="{FF2B5EF4-FFF2-40B4-BE49-F238E27FC236}">
                <a16:creationId xmlns:a16="http://schemas.microsoft.com/office/drawing/2014/main" id="{FD2141F4-2F24-49DE-A6B0-D5730F922C87}"/>
              </a:ext>
            </a:extLst>
          </p:cNvPr>
          <p:cNvSpPr txBox="1"/>
          <p:nvPr/>
        </p:nvSpPr>
        <p:spPr>
          <a:xfrm>
            <a:off x="6768263" y="3694206"/>
            <a:ext cx="4883138"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srgbClr val="FF9900"/>
                </a:solidFill>
                <a:effectLst/>
                <a:uLnTx/>
                <a:uFillTx/>
                <a:latin typeface="Calibri" panose="020F0502020204030204"/>
                <a:ea typeface="+mn-ea"/>
                <a:cs typeface="+mn-cs"/>
              </a:rPr>
              <a:t>Nos salariés sont formés aux défis de la logistique du quotidien. Bien accompagnés, ils seront eux aussi les acteurs des Jeux Olympiques ! </a:t>
            </a:r>
          </a:p>
        </p:txBody>
      </p:sp>
      <p:sp>
        <p:nvSpPr>
          <p:cNvPr id="37" name="ZoneTexte 36">
            <a:extLst>
              <a:ext uri="{FF2B5EF4-FFF2-40B4-BE49-F238E27FC236}">
                <a16:creationId xmlns:a16="http://schemas.microsoft.com/office/drawing/2014/main" id="{088B6261-D66F-4181-A633-B62DEF2BC7D1}"/>
              </a:ext>
            </a:extLst>
          </p:cNvPr>
          <p:cNvSpPr txBox="1"/>
          <p:nvPr/>
        </p:nvSpPr>
        <p:spPr>
          <a:xfrm>
            <a:off x="6536544" y="737920"/>
            <a:ext cx="4694833"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srgbClr val="FF9900"/>
                </a:solidFill>
                <a:effectLst/>
                <a:uLnTx/>
                <a:uFillTx/>
                <a:latin typeface="Calibri" panose="020F0502020204030204"/>
                <a:ea typeface="+mn-ea"/>
                <a:cs typeface="+mn-cs"/>
              </a:rPr>
              <a:t>Les Jeux Olympiques et </a:t>
            </a:r>
            <a:r>
              <a:rPr kumimoji="0" lang="fr-FR" sz="1600" b="0" i="1" u="none" strike="noStrike" kern="1200" cap="none" spc="0" normalizeH="0" baseline="0" noProof="0" dirty="0" err="1">
                <a:ln>
                  <a:noFill/>
                </a:ln>
                <a:solidFill>
                  <a:srgbClr val="FF9900"/>
                </a:solidFill>
                <a:effectLst/>
                <a:uLnTx/>
                <a:uFillTx/>
                <a:latin typeface="Calibri" panose="020F0502020204030204"/>
                <a:ea typeface="+mn-ea"/>
                <a:cs typeface="+mn-cs"/>
              </a:rPr>
              <a:t>Paral</a:t>
            </a:r>
            <a:r>
              <a:rPr lang="fr-FR" sz="1600" i="1" dirty="0" err="1">
                <a:solidFill>
                  <a:srgbClr val="FF9900"/>
                </a:solidFill>
                <a:latin typeface="Calibri" panose="020F0502020204030204"/>
              </a:rPr>
              <a:t>ympiques</a:t>
            </a:r>
            <a:r>
              <a:rPr lang="fr-FR" sz="1600" i="1" dirty="0">
                <a:solidFill>
                  <a:srgbClr val="FF9900"/>
                </a:solidFill>
                <a:latin typeface="Calibri" panose="020F0502020204030204"/>
              </a:rPr>
              <a:t> </a:t>
            </a:r>
            <a:r>
              <a:rPr kumimoji="0" lang="fr-FR" sz="1600" b="0" i="1" u="none" strike="noStrike" kern="1200" cap="none" spc="0" normalizeH="0" baseline="0" noProof="0" dirty="0">
                <a:ln>
                  <a:noFill/>
                </a:ln>
                <a:solidFill>
                  <a:srgbClr val="FF9900"/>
                </a:solidFill>
                <a:effectLst/>
                <a:uLnTx/>
                <a:uFillTx/>
                <a:latin typeface="Calibri" panose="020F0502020204030204"/>
                <a:ea typeface="+mn-ea"/>
                <a:cs typeface="+mn-cs"/>
              </a:rPr>
              <a:t>2024 représentent une opportunité en OR de révéler au grand public la richesse et la diversité des métiers du Transport et de la Logistique; un secteur en recherche permanente de nouveaux talents!</a:t>
            </a:r>
          </a:p>
        </p:txBody>
      </p:sp>
      <p:sp>
        <p:nvSpPr>
          <p:cNvPr id="5" name="ZoneTexte 4">
            <a:extLst>
              <a:ext uri="{FF2B5EF4-FFF2-40B4-BE49-F238E27FC236}">
                <a16:creationId xmlns:a16="http://schemas.microsoft.com/office/drawing/2014/main" id="{9A0CC9C8-CD9A-4D6B-ABAB-C126A2AEE4C4}"/>
              </a:ext>
            </a:extLst>
          </p:cNvPr>
          <p:cNvSpPr txBox="1"/>
          <p:nvPr/>
        </p:nvSpPr>
        <p:spPr>
          <a:xfrm>
            <a:off x="11558017" y="6525684"/>
            <a:ext cx="4841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28</a:t>
            </a:r>
          </a:p>
        </p:txBody>
      </p:sp>
    </p:spTree>
    <p:extLst>
      <p:ext uri="{BB962C8B-B14F-4D97-AF65-F5344CB8AC3E}">
        <p14:creationId xmlns:p14="http://schemas.microsoft.com/office/powerpoint/2010/main" val="3797243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46CDE883-ACF7-4AD3-8302-0EFBDE282C61}"/>
              </a:ext>
            </a:extLst>
          </p:cNvPr>
          <p:cNvCxnSpPr>
            <a:cxnSpLocks/>
          </p:cNvCxnSpPr>
          <p:nvPr/>
        </p:nvCxnSpPr>
        <p:spPr>
          <a:xfrm flipH="1" flipV="1">
            <a:off x="1690301" y="345072"/>
            <a:ext cx="1050170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0F5A11E7-FA78-4C7B-A4BD-702653DE4447}"/>
              </a:ext>
            </a:extLst>
          </p:cNvPr>
          <p:cNvCxnSpPr>
            <a:cxnSpLocks/>
          </p:cNvCxnSpPr>
          <p:nvPr/>
        </p:nvCxnSpPr>
        <p:spPr>
          <a:xfrm>
            <a:off x="1219291" y="331957"/>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06302BF-12C3-4370-A205-2CB13BE653AA}"/>
              </a:ext>
            </a:extLst>
          </p:cNvPr>
          <p:cNvCxnSpPr>
            <a:cxnSpLocks/>
          </p:cNvCxnSpPr>
          <p:nvPr/>
        </p:nvCxnSpPr>
        <p:spPr>
          <a:xfrm flipH="1">
            <a:off x="0" y="345072"/>
            <a:ext cx="125143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50DCBC2-C85F-454E-9A9A-787E7F712801}"/>
              </a:ext>
            </a:extLst>
          </p:cNvPr>
          <p:cNvCxnSpPr>
            <a:cxnSpLocks/>
          </p:cNvCxnSpPr>
          <p:nvPr/>
        </p:nvCxnSpPr>
        <p:spPr>
          <a:xfrm flipH="1">
            <a:off x="1440346" y="331956"/>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FF3FCC1-0181-4124-B9A1-E468E9A4634E}"/>
              </a:ext>
            </a:extLst>
          </p:cNvPr>
          <p:cNvSpPr txBox="1"/>
          <p:nvPr/>
        </p:nvSpPr>
        <p:spPr>
          <a:xfrm>
            <a:off x="545707" y="563803"/>
            <a:ext cx="1176733" cy="1107996"/>
          </a:xfrm>
          <a:prstGeom prst="rect">
            <a:avLst/>
          </a:prstGeom>
          <a:noFill/>
        </p:spPr>
        <p:txBody>
          <a:bodyPr wrap="square">
            <a:spAutoFit/>
          </a:bodyPr>
          <a:lstStyle/>
          <a:p>
            <a:r>
              <a:rPr lang="fr-FR" sz="6600" b="1" dirty="0">
                <a:solidFill>
                  <a:srgbClr val="002060"/>
                </a:solidFill>
              </a:rPr>
              <a:t>4#</a:t>
            </a:r>
            <a:r>
              <a:rPr lang="fr-FR" sz="1800" b="1" dirty="0">
                <a:solidFill>
                  <a:srgbClr val="002060"/>
                </a:solidFill>
              </a:rPr>
              <a:t> </a:t>
            </a:r>
          </a:p>
        </p:txBody>
      </p:sp>
      <p:sp>
        <p:nvSpPr>
          <p:cNvPr id="3" name="ZoneTexte 2">
            <a:extLst>
              <a:ext uri="{FF2B5EF4-FFF2-40B4-BE49-F238E27FC236}">
                <a16:creationId xmlns:a16="http://schemas.microsoft.com/office/drawing/2014/main" id="{25961BC7-E4AD-4FBB-8524-EC21A95AF1C2}"/>
              </a:ext>
            </a:extLst>
          </p:cNvPr>
          <p:cNvSpPr txBox="1"/>
          <p:nvPr/>
        </p:nvSpPr>
        <p:spPr>
          <a:xfrm>
            <a:off x="1581393" y="794635"/>
            <a:ext cx="2990607" cy="646331"/>
          </a:xfrm>
          <a:prstGeom prst="rect">
            <a:avLst/>
          </a:prstGeom>
          <a:solidFill>
            <a:srgbClr val="002060"/>
          </a:solidFill>
        </p:spPr>
        <p:txBody>
          <a:bodyPr wrap="square" rtlCol="0">
            <a:spAutoFit/>
          </a:bodyPr>
          <a:lstStyle/>
          <a:p>
            <a:r>
              <a:rPr lang="fr-FR" b="1" dirty="0">
                <a:solidFill>
                  <a:schemeClr val="bg1"/>
                </a:solidFill>
              </a:rPr>
              <a:t>SUITE DE LA DEMARCHE</a:t>
            </a:r>
          </a:p>
          <a:p>
            <a:r>
              <a:rPr lang="fr-FR" b="1" dirty="0">
                <a:solidFill>
                  <a:schemeClr val="bg1"/>
                </a:solidFill>
              </a:rPr>
              <a:t>UNE PHASE COLLABORATIVE</a:t>
            </a:r>
          </a:p>
        </p:txBody>
      </p:sp>
      <p:sp>
        <p:nvSpPr>
          <p:cNvPr id="8" name="Triangle isocèle 7">
            <a:extLst>
              <a:ext uri="{FF2B5EF4-FFF2-40B4-BE49-F238E27FC236}">
                <a16:creationId xmlns:a16="http://schemas.microsoft.com/office/drawing/2014/main" id="{3635E88B-A5D2-4F69-863F-18DD745A38F7}"/>
              </a:ext>
            </a:extLst>
          </p:cNvPr>
          <p:cNvSpPr/>
          <p:nvPr/>
        </p:nvSpPr>
        <p:spPr>
          <a:xfrm rot="10800000">
            <a:off x="1266233" y="202940"/>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8106A9FD-281D-4491-852C-6FD92AE74D4F}"/>
              </a:ext>
            </a:extLst>
          </p:cNvPr>
          <p:cNvCxnSpPr>
            <a:cxnSpLocks/>
          </p:cNvCxnSpPr>
          <p:nvPr/>
        </p:nvCxnSpPr>
        <p:spPr>
          <a:xfrm flipV="1">
            <a:off x="203873" y="6224873"/>
            <a:ext cx="10514543" cy="4961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FE668959-F39B-49CF-9882-847C54CD1A77}"/>
              </a:ext>
            </a:extLst>
          </p:cNvPr>
          <p:cNvCxnSpPr>
            <a:cxnSpLocks/>
          </p:cNvCxnSpPr>
          <p:nvPr/>
        </p:nvCxnSpPr>
        <p:spPr>
          <a:xfrm>
            <a:off x="10703354" y="6221930"/>
            <a:ext cx="177217" cy="1957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C6E47A5C-56E8-4353-8E3E-FB306E0C6FAB}"/>
              </a:ext>
            </a:extLst>
          </p:cNvPr>
          <p:cNvCxnSpPr>
            <a:cxnSpLocks/>
          </p:cNvCxnSpPr>
          <p:nvPr/>
        </p:nvCxnSpPr>
        <p:spPr>
          <a:xfrm flipH="1">
            <a:off x="10857747" y="6221930"/>
            <a:ext cx="145916" cy="1957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CF39FC80-48AB-41A7-A31D-7105AFF2A205}"/>
              </a:ext>
            </a:extLst>
          </p:cNvPr>
          <p:cNvCxnSpPr>
            <a:cxnSpLocks/>
          </p:cNvCxnSpPr>
          <p:nvPr/>
        </p:nvCxnSpPr>
        <p:spPr>
          <a:xfrm flipV="1">
            <a:off x="10988262" y="6224873"/>
            <a:ext cx="1190976" cy="346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riangle isocèle 15">
            <a:extLst>
              <a:ext uri="{FF2B5EF4-FFF2-40B4-BE49-F238E27FC236}">
                <a16:creationId xmlns:a16="http://schemas.microsoft.com/office/drawing/2014/main" id="{6E853A2F-EFE1-458C-95C1-690C0F9B261C}"/>
              </a:ext>
            </a:extLst>
          </p:cNvPr>
          <p:cNvSpPr/>
          <p:nvPr/>
        </p:nvSpPr>
        <p:spPr>
          <a:xfrm rot="10800000">
            <a:off x="10665433" y="6065099"/>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3CE1770F-CB20-49F4-953D-8D02E049BDB6}"/>
              </a:ext>
            </a:extLst>
          </p:cNvPr>
          <p:cNvPicPr>
            <a:picLocks noChangeAspect="1"/>
          </p:cNvPicPr>
          <p:nvPr/>
        </p:nvPicPr>
        <p:blipFill rotWithShape="1">
          <a:blip r:embed="rId2"/>
          <a:srcRect r="6789"/>
          <a:stretch/>
        </p:blipFill>
        <p:spPr>
          <a:xfrm>
            <a:off x="8193375" y="3523237"/>
            <a:ext cx="3985863" cy="1988624"/>
          </a:xfrm>
          <a:prstGeom prst="rect">
            <a:avLst/>
          </a:prstGeom>
        </p:spPr>
      </p:pic>
      <p:cxnSp>
        <p:nvCxnSpPr>
          <p:cNvPr id="18" name="Connecteur droit 17">
            <a:extLst>
              <a:ext uri="{FF2B5EF4-FFF2-40B4-BE49-F238E27FC236}">
                <a16:creationId xmlns:a16="http://schemas.microsoft.com/office/drawing/2014/main" id="{D905B62C-8C2F-4391-9E68-0469467F9711}"/>
              </a:ext>
            </a:extLst>
          </p:cNvPr>
          <p:cNvCxnSpPr>
            <a:cxnSpLocks/>
          </p:cNvCxnSpPr>
          <p:nvPr/>
        </p:nvCxnSpPr>
        <p:spPr>
          <a:xfrm flipH="1" flipV="1">
            <a:off x="9619862" y="3537616"/>
            <a:ext cx="2559376" cy="4084"/>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0C9068A7-35F9-47FE-B4BA-F0BFD7661476}"/>
              </a:ext>
            </a:extLst>
          </p:cNvPr>
          <p:cNvCxnSpPr>
            <a:cxnSpLocks/>
          </p:cNvCxnSpPr>
          <p:nvPr/>
        </p:nvCxnSpPr>
        <p:spPr>
          <a:xfrm flipH="1">
            <a:off x="9015063" y="3503237"/>
            <a:ext cx="625854" cy="630188"/>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AFA01D52-7F86-4E2F-9649-B0AC80445D95}"/>
              </a:ext>
            </a:extLst>
          </p:cNvPr>
          <p:cNvCxnSpPr>
            <a:cxnSpLocks/>
          </p:cNvCxnSpPr>
          <p:nvPr/>
        </p:nvCxnSpPr>
        <p:spPr>
          <a:xfrm>
            <a:off x="8458692" y="3515014"/>
            <a:ext cx="625854" cy="625499"/>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8EDB8F5D-B408-4E3F-A5A5-037B3D441FFF}"/>
              </a:ext>
            </a:extLst>
          </p:cNvPr>
          <p:cNvCxnSpPr>
            <a:cxnSpLocks/>
          </p:cNvCxnSpPr>
          <p:nvPr/>
        </p:nvCxnSpPr>
        <p:spPr>
          <a:xfrm flipH="1">
            <a:off x="8163034" y="3541700"/>
            <a:ext cx="303350" cy="4084"/>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riangle isocèle 21">
            <a:extLst>
              <a:ext uri="{FF2B5EF4-FFF2-40B4-BE49-F238E27FC236}">
                <a16:creationId xmlns:a16="http://schemas.microsoft.com/office/drawing/2014/main" id="{763026B8-D690-4907-9620-84CCBAEA7A7D}"/>
              </a:ext>
            </a:extLst>
          </p:cNvPr>
          <p:cNvSpPr/>
          <p:nvPr/>
        </p:nvSpPr>
        <p:spPr>
          <a:xfrm rot="10800000">
            <a:off x="8467195" y="3451976"/>
            <a:ext cx="1151281" cy="573800"/>
          </a:xfrm>
          <a:prstGeom prst="triangle">
            <a:avLst/>
          </a:prstGeom>
          <a:solidFill>
            <a:schemeClr val="bg1"/>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a:extLst>
              <a:ext uri="{FF2B5EF4-FFF2-40B4-BE49-F238E27FC236}">
                <a16:creationId xmlns:a16="http://schemas.microsoft.com/office/drawing/2014/main" id="{89E0C3AF-903C-4E1E-89E9-B882BE78742D}"/>
              </a:ext>
            </a:extLst>
          </p:cNvPr>
          <p:cNvCxnSpPr>
            <a:cxnSpLocks/>
          </p:cNvCxnSpPr>
          <p:nvPr/>
        </p:nvCxnSpPr>
        <p:spPr>
          <a:xfrm flipV="1">
            <a:off x="8163034" y="4958879"/>
            <a:ext cx="2477389" cy="4085"/>
          </a:xfrm>
          <a:prstGeom prst="line">
            <a:avLst/>
          </a:prstGeom>
          <a:ln w="171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689E473D-C48C-405E-806C-0CBAF183FC4D}"/>
              </a:ext>
            </a:extLst>
          </p:cNvPr>
          <p:cNvCxnSpPr>
            <a:cxnSpLocks/>
          </p:cNvCxnSpPr>
          <p:nvPr/>
        </p:nvCxnSpPr>
        <p:spPr>
          <a:xfrm>
            <a:off x="10584244" y="4945766"/>
            <a:ext cx="774274" cy="689800"/>
          </a:xfrm>
          <a:prstGeom prst="line">
            <a:avLst/>
          </a:prstGeom>
          <a:ln w="171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5681DBA8-060C-4A1D-9B67-BB0D7342E1C9}"/>
              </a:ext>
            </a:extLst>
          </p:cNvPr>
          <p:cNvCxnSpPr>
            <a:cxnSpLocks/>
          </p:cNvCxnSpPr>
          <p:nvPr/>
        </p:nvCxnSpPr>
        <p:spPr>
          <a:xfrm flipH="1">
            <a:off x="11263103" y="4945766"/>
            <a:ext cx="719394" cy="689800"/>
          </a:xfrm>
          <a:prstGeom prst="line">
            <a:avLst/>
          </a:prstGeom>
          <a:ln w="171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B3BD53CB-6BB4-48CB-BF78-3477401DFB5A}"/>
              </a:ext>
            </a:extLst>
          </p:cNvPr>
          <p:cNvCxnSpPr>
            <a:cxnSpLocks/>
          </p:cNvCxnSpPr>
          <p:nvPr/>
        </p:nvCxnSpPr>
        <p:spPr>
          <a:xfrm flipV="1">
            <a:off x="11925413" y="4958879"/>
            <a:ext cx="266587" cy="4085"/>
          </a:xfrm>
          <a:prstGeom prst="line">
            <a:avLst/>
          </a:prstGeom>
          <a:ln w="1714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riangle isocèle 26">
            <a:extLst>
              <a:ext uri="{FF2B5EF4-FFF2-40B4-BE49-F238E27FC236}">
                <a16:creationId xmlns:a16="http://schemas.microsoft.com/office/drawing/2014/main" id="{5AEBF351-025E-4570-ADA8-8F21FB3A6BAD}"/>
              </a:ext>
            </a:extLst>
          </p:cNvPr>
          <p:cNvSpPr/>
          <p:nvPr/>
        </p:nvSpPr>
        <p:spPr>
          <a:xfrm rot="10800000">
            <a:off x="10598630" y="4658084"/>
            <a:ext cx="1328946" cy="572422"/>
          </a:xfrm>
          <a:prstGeom prst="triangle">
            <a:avLst/>
          </a:prstGeom>
          <a:solidFill>
            <a:srgbClr val="2EACA6"/>
          </a:solidFill>
          <a:ln w="38100">
            <a:solidFill>
              <a:srgbClr val="2EACA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a:extLst>
              <a:ext uri="{FF2B5EF4-FFF2-40B4-BE49-F238E27FC236}">
                <a16:creationId xmlns:a16="http://schemas.microsoft.com/office/drawing/2014/main" id="{923470EC-478A-4E36-8D7C-DCD5F67C50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300" b="10820"/>
          <a:stretch/>
        </p:blipFill>
        <p:spPr>
          <a:xfrm>
            <a:off x="8900170" y="3520530"/>
            <a:ext cx="332422" cy="363198"/>
          </a:xfrm>
          <a:prstGeom prst="rect">
            <a:avLst/>
          </a:prstGeom>
          <a:effectLst/>
        </p:spPr>
      </p:pic>
      <p:sp>
        <p:nvSpPr>
          <p:cNvPr id="9" name="ZoneTexte 8">
            <a:extLst>
              <a:ext uri="{FF2B5EF4-FFF2-40B4-BE49-F238E27FC236}">
                <a16:creationId xmlns:a16="http://schemas.microsoft.com/office/drawing/2014/main" id="{9C7E2250-A185-4CE3-87A5-5B241DBFAAEA}"/>
              </a:ext>
            </a:extLst>
          </p:cNvPr>
          <p:cNvSpPr txBox="1"/>
          <p:nvPr/>
        </p:nvSpPr>
        <p:spPr>
          <a:xfrm>
            <a:off x="11558017" y="6525684"/>
            <a:ext cx="484152" cy="307777"/>
          </a:xfrm>
          <a:prstGeom prst="rect">
            <a:avLst/>
          </a:prstGeom>
          <a:noFill/>
        </p:spPr>
        <p:txBody>
          <a:bodyPr wrap="square" rtlCol="0">
            <a:spAutoFit/>
          </a:bodyPr>
          <a:lstStyle/>
          <a:p>
            <a:r>
              <a:rPr lang="fr-FR" sz="1400" dirty="0"/>
              <a:t>29</a:t>
            </a:r>
          </a:p>
        </p:txBody>
      </p:sp>
      <p:sp>
        <p:nvSpPr>
          <p:cNvPr id="5" name="ZoneTexte 4">
            <a:extLst>
              <a:ext uri="{FF2B5EF4-FFF2-40B4-BE49-F238E27FC236}">
                <a16:creationId xmlns:a16="http://schemas.microsoft.com/office/drawing/2014/main" id="{69B62D41-5EB9-485D-A6A1-8D725CDB3E65}"/>
              </a:ext>
            </a:extLst>
          </p:cNvPr>
          <p:cNvSpPr txBox="1"/>
          <p:nvPr/>
        </p:nvSpPr>
        <p:spPr>
          <a:xfrm>
            <a:off x="356729" y="1967389"/>
            <a:ext cx="5720503" cy="3785652"/>
          </a:xfrm>
          <a:prstGeom prst="rect">
            <a:avLst/>
          </a:prstGeom>
          <a:noFill/>
        </p:spPr>
        <p:txBody>
          <a:bodyPr wrap="square" rtlCol="0">
            <a:spAutoFit/>
          </a:bodyPr>
          <a:lstStyle/>
          <a:p>
            <a:pPr algn="just"/>
            <a:r>
              <a:rPr lang="fr-FR" sz="1500" dirty="0"/>
              <a:t>Une nouvelle étape de travail doit désormais permettre d’avancer plus en profondeur sur différentes propositions. Certaines seront dans le scope des JOP d’autres actions devront être traitées avec différentes autorités qui seront à identifier.</a:t>
            </a:r>
          </a:p>
          <a:p>
            <a:pPr algn="just"/>
            <a:r>
              <a:rPr lang="fr-FR" sz="1500" dirty="0"/>
              <a:t>Pour architecturer cette nouvelle étape de collaboration et d’échange avec le COJOP, il est nécessaire d’y adosser </a:t>
            </a:r>
            <a:r>
              <a:rPr lang="fr-FR" sz="1500" b="1" dirty="0"/>
              <a:t>un cadre de travail permettant de définir des objectifs, une méthodologie et un calendrier de travail</a:t>
            </a:r>
            <a:r>
              <a:rPr lang="fr-FR" sz="1500" dirty="0"/>
              <a:t>. Ce cadrage pourrait être effectué au travers une charte ou convention structurante. </a:t>
            </a:r>
          </a:p>
          <a:p>
            <a:pPr algn="just"/>
            <a:r>
              <a:rPr lang="fr-FR" sz="1500" dirty="0"/>
              <a:t>Complémentairement à la logistique propre aux JOP 2024, la logistique du quotidien doit également être amenée à s’engager dans cette démarche en valorisant ses actions. </a:t>
            </a:r>
            <a:r>
              <a:rPr lang="fr-FR" sz="1500" b="1" dirty="0"/>
              <a:t>Une charte de bonne pratique sectorielle dans le périmètre des Jeux 2024 </a:t>
            </a:r>
            <a:r>
              <a:rPr lang="fr-FR" sz="1500" dirty="0"/>
              <a:t>pourrait être réalisée et élargie à l’ensemble des entreprises de logistique intervenants dans les zones géographiques concernées par les JOP.</a:t>
            </a:r>
          </a:p>
          <a:p>
            <a:pPr algn="just"/>
            <a:endParaRPr lang="fr-FR" sz="1500" dirty="0"/>
          </a:p>
        </p:txBody>
      </p:sp>
      <p:sp>
        <p:nvSpPr>
          <p:cNvPr id="35" name="ZoneTexte 34">
            <a:extLst>
              <a:ext uri="{FF2B5EF4-FFF2-40B4-BE49-F238E27FC236}">
                <a16:creationId xmlns:a16="http://schemas.microsoft.com/office/drawing/2014/main" id="{1EB143B2-113F-4741-81FD-A67DDA29E34E}"/>
              </a:ext>
            </a:extLst>
          </p:cNvPr>
          <p:cNvSpPr txBox="1"/>
          <p:nvPr/>
        </p:nvSpPr>
        <p:spPr>
          <a:xfrm>
            <a:off x="6328894" y="636838"/>
            <a:ext cx="5653603" cy="2862322"/>
          </a:xfrm>
          <a:prstGeom prst="rect">
            <a:avLst/>
          </a:prstGeom>
          <a:noFill/>
        </p:spPr>
        <p:txBody>
          <a:bodyPr wrap="square">
            <a:spAutoFit/>
          </a:bodyPr>
          <a:lstStyle/>
          <a:p>
            <a:pPr algn="just"/>
            <a:r>
              <a:rPr lang="fr-FR" sz="1500" dirty="0"/>
              <a:t>Complémentairement le </a:t>
            </a:r>
            <a:r>
              <a:rPr lang="fr-FR" sz="1500" b="1" dirty="0"/>
              <a:t>développement d’un Label de reconnaissance des entreprises de logistique spécifique aux Jeux</a:t>
            </a:r>
            <a:r>
              <a:rPr lang="fr-FR" sz="1500" dirty="0"/>
              <a:t> sur un axe RSE et en lien avec le message identitaire « Une Logistique en OR » - Transporteurs d’Exploits pourrait être un vecteur à exploiter pour s’assurer d’une qualité de service en relation avec les ambitions des JOP 2024.</a:t>
            </a:r>
          </a:p>
          <a:p>
            <a:pPr algn="just"/>
            <a:r>
              <a:rPr lang="fr-FR" sz="1500" dirty="0"/>
              <a:t>De plus les JOP vont être pour certaines activités marchandises vecteurs de bouleversement sur différents critères :  exploitation, gestion client, investissements… il semble nécessaire de </a:t>
            </a:r>
            <a:r>
              <a:rPr lang="fr-FR" sz="1500" b="1" dirty="0"/>
              <a:t>lancer un diagnostic auprès des acteurs logistiques</a:t>
            </a:r>
            <a:r>
              <a:rPr lang="fr-FR" sz="1500" dirty="0"/>
              <a:t> afin de recueillir leurs visions et leurs évolutions dans les différents étapes avant, pendant et après les JOP.</a:t>
            </a:r>
          </a:p>
        </p:txBody>
      </p:sp>
    </p:spTree>
    <p:extLst>
      <p:ext uri="{BB962C8B-B14F-4D97-AF65-F5344CB8AC3E}">
        <p14:creationId xmlns:p14="http://schemas.microsoft.com/office/powerpoint/2010/main" val="197475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46CDE883-ACF7-4AD3-8302-0EFBDE282C61}"/>
              </a:ext>
            </a:extLst>
          </p:cNvPr>
          <p:cNvCxnSpPr>
            <a:cxnSpLocks/>
          </p:cNvCxnSpPr>
          <p:nvPr/>
        </p:nvCxnSpPr>
        <p:spPr>
          <a:xfrm flipH="1" flipV="1">
            <a:off x="1690301" y="487184"/>
            <a:ext cx="1050170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0F5A11E7-FA78-4C7B-A4BD-702653DE4447}"/>
              </a:ext>
            </a:extLst>
          </p:cNvPr>
          <p:cNvCxnSpPr>
            <a:cxnSpLocks/>
          </p:cNvCxnSpPr>
          <p:nvPr/>
        </p:nvCxnSpPr>
        <p:spPr>
          <a:xfrm>
            <a:off x="1219291" y="474069"/>
            <a:ext cx="298270" cy="27717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06302BF-12C3-4370-A205-2CB13BE653AA}"/>
              </a:ext>
            </a:extLst>
          </p:cNvPr>
          <p:cNvCxnSpPr>
            <a:cxnSpLocks/>
          </p:cNvCxnSpPr>
          <p:nvPr/>
        </p:nvCxnSpPr>
        <p:spPr>
          <a:xfrm flipH="1">
            <a:off x="0" y="487184"/>
            <a:ext cx="125143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50DCBC2-C85F-454E-9A9A-787E7F712801}"/>
              </a:ext>
            </a:extLst>
          </p:cNvPr>
          <p:cNvCxnSpPr>
            <a:cxnSpLocks/>
          </p:cNvCxnSpPr>
          <p:nvPr/>
        </p:nvCxnSpPr>
        <p:spPr>
          <a:xfrm flipH="1">
            <a:off x="1446727" y="474068"/>
            <a:ext cx="275713" cy="27717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FEFA5BDD-E31C-45F6-98C6-11DB015295BA}"/>
              </a:ext>
            </a:extLst>
          </p:cNvPr>
          <p:cNvSpPr txBox="1"/>
          <p:nvPr/>
        </p:nvSpPr>
        <p:spPr>
          <a:xfrm>
            <a:off x="675120" y="1527882"/>
            <a:ext cx="6539533" cy="2050690"/>
          </a:xfrm>
          <a:prstGeom prst="rect">
            <a:avLst/>
          </a:prstGeom>
          <a:noFill/>
        </p:spPr>
        <p:txBody>
          <a:bodyPr wrap="square">
            <a:spAutoFit/>
          </a:bodyPr>
          <a:lstStyle/>
          <a:p>
            <a:pPr lvl="0" algn="just">
              <a:lnSpc>
                <a:spcPct val="107000"/>
              </a:lnSpc>
              <a:spcAft>
                <a:spcPts val="800"/>
              </a:spcAft>
            </a:pPr>
            <a:r>
              <a:rPr lang="fr-FR"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Ce document se veut être une contribution à l’héritage logistique dans la perspective de l’organisation des évènements sportifs de 2024. </a:t>
            </a:r>
            <a:r>
              <a:rPr lang="fr-FR" sz="24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Une compétitivité logistique au service d’une ambition nationale sportive.</a:t>
            </a:r>
            <a:endParaRPr lang="fr-FR" sz="2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E9A02B0A-2AD3-49BC-9F97-1F1EB0BC3CB4}"/>
              </a:ext>
            </a:extLst>
          </p:cNvPr>
          <p:cNvSpPr txBox="1"/>
          <p:nvPr/>
        </p:nvSpPr>
        <p:spPr>
          <a:xfrm>
            <a:off x="141047" y="1353234"/>
            <a:ext cx="795528" cy="1200329"/>
          </a:xfrm>
          <a:prstGeom prst="rect">
            <a:avLst/>
          </a:prstGeom>
          <a:noFill/>
        </p:spPr>
        <p:txBody>
          <a:bodyPr wrap="square" rtlCol="0">
            <a:spAutoFit/>
          </a:bodyPr>
          <a:lstStyle/>
          <a:p>
            <a:r>
              <a:rPr lang="fr-FR" sz="7200" dirty="0">
                <a:solidFill>
                  <a:srgbClr val="002060"/>
                </a:solidFill>
                <a:latin typeface="AnticFont" pitchFamily="2" charset="0"/>
              </a:rPr>
              <a:t>"</a:t>
            </a:r>
            <a:endParaRPr lang="fr-FR" sz="7200" dirty="0">
              <a:solidFill>
                <a:srgbClr val="002060"/>
              </a:solidFill>
            </a:endParaRPr>
          </a:p>
        </p:txBody>
      </p:sp>
      <p:sp>
        <p:nvSpPr>
          <p:cNvPr id="14" name="ZoneTexte 13">
            <a:extLst>
              <a:ext uri="{FF2B5EF4-FFF2-40B4-BE49-F238E27FC236}">
                <a16:creationId xmlns:a16="http://schemas.microsoft.com/office/drawing/2014/main" id="{888AD6C2-08F5-48A6-B8C1-BD34F5DA689D}"/>
              </a:ext>
            </a:extLst>
          </p:cNvPr>
          <p:cNvSpPr txBox="1"/>
          <p:nvPr/>
        </p:nvSpPr>
        <p:spPr>
          <a:xfrm rot="10800000" flipH="1">
            <a:off x="6980213" y="2478567"/>
            <a:ext cx="795528" cy="1200329"/>
          </a:xfrm>
          <a:prstGeom prst="rect">
            <a:avLst/>
          </a:prstGeom>
          <a:noFill/>
        </p:spPr>
        <p:txBody>
          <a:bodyPr wrap="square" rtlCol="0">
            <a:spAutoFit/>
          </a:bodyPr>
          <a:lstStyle/>
          <a:p>
            <a:r>
              <a:rPr lang="fr-FR" sz="7200" dirty="0">
                <a:solidFill>
                  <a:srgbClr val="002060"/>
                </a:solidFill>
                <a:latin typeface="AnticFont" pitchFamily="2" charset="0"/>
              </a:rPr>
              <a:t>"</a:t>
            </a:r>
            <a:endParaRPr lang="fr-FR" sz="7200" dirty="0">
              <a:solidFill>
                <a:srgbClr val="002060"/>
              </a:solidFill>
            </a:endParaRPr>
          </a:p>
        </p:txBody>
      </p:sp>
      <p:sp>
        <p:nvSpPr>
          <p:cNvPr id="15" name="ZoneTexte 14">
            <a:extLst>
              <a:ext uri="{FF2B5EF4-FFF2-40B4-BE49-F238E27FC236}">
                <a16:creationId xmlns:a16="http://schemas.microsoft.com/office/drawing/2014/main" id="{FB14BE04-2873-49D5-81A3-2A88C93072B4}"/>
              </a:ext>
            </a:extLst>
          </p:cNvPr>
          <p:cNvSpPr txBox="1"/>
          <p:nvPr/>
        </p:nvSpPr>
        <p:spPr>
          <a:xfrm>
            <a:off x="3508946" y="4346236"/>
            <a:ext cx="3945040" cy="923330"/>
          </a:xfrm>
          <a:prstGeom prst="rect">
            <a:avLst/>
          </a:prstGeom>
          <a:noFill/>
        </p:spPr>
        <p:txBody>
          <a:bodyPr wrap="square" rtlCol="0">
            <a:spAutoFit/>
          </a:bodyPr>
          <a:lstStyle/>
          <a:p>
            <a:r>
              <a:rPr lang="fr-FR" b="1" dirty="0">
                <a:solidFill>
                  <a:srgbClr val="002060"/>
                </a:solidFill>
              </a:rPr>
              <a:t>Tariel CHAMEROIS</a:t>
            </a:r>
          </a:p>
          <a:p>
            <a:r>
              <a:rPr lang="fr-FR" dirty="0">
                <a:solidFill>
                  <a:srgbClr val="002060"/>
                </a:solidFill>
              </a:rPr>
              <a:t>Président de la Commission Développement Durable Union TLF</a:t>
            </a:r>
          </a:p>
        </p:txBody>
      </p:sp>
      <p:pic>
        <p:nvPicPr>
          <p:cNvPr id="17" name="Image 16">
            <a:extLst>
              <a:ext uri="{FF2B5EF4-FFF2-40B4-BE49-F238E27FC236}">
                <a16:creationId xmlns:a16="http://schemas.microsoft.com/office/drawing/2014/main" id="{A91DF6C5-D39F-4B29-A313-4BD3D63362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300" b="10820"/>
          <a:stretch/>
        </p:blipFill>
        <p:spPr>
          <a:xfrm>
            <a:off x="278953" y="5934330"/>
            <a:ext cx="693524" cy="757732"/>
          </a:xfrm>
          <a:prstGeom prst="rect">
            <a:avLst/>
          </a:prstGeom>
          <a:effectLst/>
        </p:spPr>
      </p:pic>
      <p:cxnSp>
        <p:nvCxnSpPr>
          <p:cNvPr id="28" name="Connecteur droit 27">
            <a:extLst>
              <a:ext uri="{FF2B5EF4-FFF2-40B4-BE49-F238E27FC236}">
                <a16:creationId xmlns:a16="http://schemas.microsoft.com/office/drawing/2014/main" id="{69198174-F63B-4CBA-A57F-61DA2A60E3D2}"/>
              </a:ext>
            </a:extLst>
          </p:cNvPr>
          <p:cNvCxnSpPr>
            <a:cxnSpLocks/>
          </p:cNvCxnSpPr>
          <p:nvPr/>
        </p:nvCxnSpPr>
        <p:spPr>
          <a:xfrm>
            <a:off x="1359150" y="3986038"/>
            <a:ext cx="3188498" cy="294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87E9C213-21C7-45E5-BECE-4605C10AC8EA}"/>
              </a:ext>
            </a:extLst>
          </p:cNvPr>
          <p:cNvCxnSpPr>
            <a:cxnSpLocks/>
          </p:cNvCxnSpPr>
          <p:nvPr/>
        </p:nvCxnSpPr>
        <p:spPr>
          <a:xfrm>
            <a:off x="4547648" y="3986038"/>
            <a:ext cx="177217" cy="1957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E8199DDC-FE6B-4515-88DA-5FEDCC300548}"/>
              </a:ext>
            </a:extLst>
          </p:cNvPr>
          <p:cNvCxnSpPr>
            <a:cxnSpLocks/>
          </p:cNvCxnSpPr>
          <p:nvPr/>
        </p:nvCxnSpPr>
        <p:spPr>
          <a:xfrm flipH="1">
            <a:off x="4702041" y="3986038"/>
            <a:ext cx="145916" cy="1957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91372D30-B16C-49A8-A281-2D983F46B14C}"/>
              </a:ext>
            </a:extLst>
          </p:cNvPr>
          <p:cNvCxnSpPr>
            <a:cxnSpLocks/>
          </p:cNvCxnSpPr>
          <p:nvPr/>
        </p:nvCxnSpPr>
        <p:spPr>
          <a:xfrm flipV="1">
            <a:off x="4832556" y="3986038"/>
            <a:ext cx="1127507" cy="641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36" name="Image 35">
            <a:extLst>
              <a:ext uri="{FF2B5EF4-FFF2-40B4-BE49-F238E27FC236}">
                <a16:creationId xmlns:a16="http://schemas.microsoft.com/office/drawing/2014/main" id="{4B2C6A7F-D15A-485A-B730-CCF972C9D2A0}"/>
              </a:ext>
            </a:extLst>
          </p:cNvPr>
          <p:cNvPicPr>
            <a:picLocks noChangeAspect="1"/>
          </p:cNvPicPr>
          <p:nvPr/>
        </p:nvPicPr>
        <p:blipFill>
          <a:blip r:embed="rId3"/>
          <a:stretch>
            <a:fillRect/>
          </a:stretch>
        </p:blipFill>
        <p:spPr>
          <a:xfrm>
            <a:off x="8360542" y="1643092"/>
            <a:ext cx="3842609" cy="2499718"/>
          </a:xfrm>
          <a:prstGeom prst="rect">
            <a:avLst/>
          </a:prstGeom>
        </p:spPr>
      </p:pic>
      <p:cxnSp>
        <p:nvCxnSpPr>
          <p:cNvPr id="38" name="Connecteur droit 37">
            <a:extLst>
              <a:ext uri="{FF2B5EF4-FFF2-40B4-BE49-F238E27FC236}">
                <a16:creationId xmlns:a16="http://schemas.microsoft.com/office/drawing/2014/main" id="{3B3B4043-7420-42DF-9171-30BF48A15B64}"/>
              </a:ext>
            </a:extLst>
          </p:cNvPr>
          <p:cNvCxnSpPr>
            <a:cxnSpLocks/>
          </p:cNvCxnSpPr>
          <p:nvPr/>
        </p:nvCxnSpPr>
        <p:spPr>
          <a:xfrm flipH="1" flipV="1">
            <a:off x="9890665" y="1578193"/>
            <a:ext cx="2301335" cy="4084"/>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BEC8183-63F6-4E61-A268-BFC44D24D396}"/>
              </a:ext>
            </a:extLst>
          </p:cNvPr>
          <p:cNvCxnSpPr>
            <a:cxnSpLocks/>
          </p:cNvCxnSpPr>
          <p:nvPr/>
        </p:nvCxnSpPr>
        <p:spPr>
          <a:xfrm flipH="1">
            <a:off x="9265145" y="1565078"/>
            <a:ext cx="653663" cy="636599"/>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68E960FC-9A3D-4CE2-AF08-953E4BBD41AC}"/>
              </a:ext>
            </a:extLst>
          </p:cNvPr>
          <p:cNvCxnSpPr>
            <a:cxnSpLocks/>
          </p:cNvCxnSpPr>
          <p:nvPr/>
        </p:nvCxnSpPr>
        <p:spPr>
          <a:xfrm>
            <a:off x="8708232" y="1569767"/>
            <a:ext cx="647436" cy="631910"/>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157DA9DC-07C5-497F-B143-841ABCFD7F17}"/>
              </a:ext>
            </a:extLst>
          </p:cNvPr>
          <p:cNvCxnSpPr>
            <a:cxnSpLocks/>
          </p:cNvCxnSpPr>
          <p:nvPr/>
        </p:nvCxnSpPr>
        <p:spPr>
          <a:xfrm flipH="1">
            <a:off x="7821432" y="1609639"/>
            <a:ext cx="915754" cy="0"/>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riangle isocèle 41">
            <a:extLst>
              <a:ext uri="{FF2B5EF4-FFF2-40B4-BE49-F238E27FC236}">
                <a16:creationId xmlns:a16="http://schemas.microsoft.com/office/drawing/2014/main" id="{B57EB979-7CBA-4E93-B3A3-C3674B9F53F1}"/>
              </a:ext>
            </a:extLst>
          </p:cNvPr>
          <p:cNvSpPr/>
          <p:nvPr/>
        </p:nvSpPr>
        <p:spPr>
          <a:xfrm rot="10800000">
            <a:off x="8737186" y="1564538"/>
            <a:ext cx="1151281" cy="573800"/>
          </a:xfrm>
          <a:prstGeom prst="triangle">
            <a:avLst/>
          </a:prstGeom>
          <a:solidFill>
            <a:schemeClr val="bg1"/>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Image 45">
            <a:extLst>
              <a:ext uri="{FF2B5EF4-FFF2-40B4-BE49-F238E27FC236}">
                <a16:creationId xmlns:a16="http://schemas.microsoft.com/office/drawing/2014/main" id="{963ACC92-EBBA-4E48-8626-7B4A22692778}"/>
              </a:ext>
            </a:extLst>
          </p:cNvPr>
          <p:cNvPicPr>
            <a:picLocks noChangeAspect="1"/>
          </p:cNvPicPr>
          <p:nvPr/>
        </p:nvPicPr>
        <p:blipFill>
          <a:blip r:embed="rId4"/>
          <a:stretch>
            <a:fillRect/>
          </a:stretch>
        </p:blipFill>
        <p:spPr>
          <a:xfrm>
            <a:off x="9170683" y="1611908"/>
            <a:ext cx="329213" cy="365792"/>
          </a:xfrm>
          <a:prstGeom prst="rect">
            <a:avLst/>
          </a:prstGeom>
        </p:spPr>
      </p:pic>
      <p:cxnSp>
        <p:nvCxnSpPr>
          <p:cNvPr id="52" name="Connecteur droit 51">
            <a:extLst>
              <a:ext uri="{FF2B5EF4-FFF2-40B4-BE49-F238E27FC236}">
                <a16:creationId xmlns:a16="http://schemas.microsoft.com/office/drawing/2014/main" id="{2B99AAD8-D834-4B5A-ADFF-58B746E55863}"/>
              </a:ext>
            </a:extLst>
          </p:cNvPr>
          <p:cNvCxnSpPr>
            <a:cxnSpLocks/>
          </p:cNvCxnSpPr>
          <p:nvPr/>
        </p:nvCxnSpPr>
        <p:spPr>
          <a:xfrm flipV="1">
            <a:off x="8276897" y="3578572"/>
            <a:ext cx="1845872" cy="4084"/>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6E766923-341C-4162-84E1-F0C9EC1544A0}"/>
              </a:ext>
            </a:extLst>
          </p:cNvPr>
          <p:cNvCxnSpPr>
            <a:cxnSpLocks/>
          </p:cNvCxnSpPr>
          <p:nvPr/>
        </p:nvCxnSpPr>
        <p:spPr>
          <a:xfrm>
            <a:off x="10084116" y="3565457"/>
            <a:ext cx="664172" cy="636599"/>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910D754D-87BC-432C-8C7A-81FD571F8165}"/>
              </a:ext>
            </a:extLst>
          </p:cNvPr>
          <p:cNvCxnSpPr>
            <a:cxnSpLocks/>
          </p:cNvCxnSpPr>
          <p:nvPr/>
        </p:nvCxnSpPr>
        <p:spPr>
          <a:xfrm flipH="1">
            <a:off x="10657766" y="3565457"/>
            <a:ext cx="664172" cy="636599"/>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3EDB4733-83ED-46EA-8A53-E98FD3E3813F}"/>
              </a:ext>
            </a:extLst>
          </p:cNvPr>
          <p:cNvCxnSpPr>
            <a:cxnSpLocks/>
          </p:cNvCxnSpPr>
          <p:nvPr/>
        </p:nvCxnSpPr>
        <p:spPr>
          <a:xfrm>
            <a:off x="11276246" y="3582656"/>
            <a:ext cx="915754" cy="0"/>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6A8064D2-89DA-49B4-92B2-7100BC4B4CF6}"/>
              </a:ext>
            </a:extLst>
          </p:cNvPr>
          <p:cNvCxnSpPr>
            <a:cxnSpLocks/>
          </p:cNvCxnSpPr>
          <p:nvPr/>
        </p:nvCxnSpPr>
        <p:spPr>
          <a:xfrm flipV="1">
            <a:off x="8274757" y="3297417"/>
            <a:ext cx="1845872" cy="4084"/>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62887992-5BC0-4C72-9F36-FB29213345AF}"/>
              </a:ext>
            </a:extLst>
          </p:cNvPr>
          <p:cNvCxnSpPr>
            <a:cxnSpLocks/>
          </p:cNvCxnSpPr>
          <p:nvPr/>
        </p:nvCxnSpPr>
        <p:spPr>
          <a:xfrm>
            <a:off x="10081976" y="3284302"/>
            <a:ext cx="664172" cy="636599"/>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29E5A838-A018-4BD0-A8E0-73BF7945492D}"/>
              </a:ext>
            </a:extLst>
          </p:cNvPr>
          <p:cNvCxnSpPr>
            <a:cxnSpLocks/>
          </p:cNvCxnSpPr>
          <p:nvPr/>
        </p:nvCxnSpPr>
        <p:spPr>
          <a:xfrm flipH="1">
            <a:off x="10655626" y="3284302"/>
            <a:ext cx="664172" cy="636599"/>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BAB13A45-3E7E-433D-9A1C-F5C2EB6295F3}"/>
              </a:ext>
            </a:extLst>
          </p:cNvPr>
          <p:cNvCxnSpPr>
            <a:cxnSpLocks/>
          </p:cNvCxnSpPr>
          <p:nvPr/>
        </p:nvCxnSpPr>
        <p:spPr>
          <a:xfrm>
            <a:off x="11274106" y="3301501"/>
            <a:ext cx="917894" cy="0"/>
          </a:xfrm>
          <a:prstGeom prst="line">
            <a:avLst/>
          </a:prstGeom>
          <a:ln w="1174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riangle isocèle 8">
            <a:extLst>
              <a:ext uri="{FF2B5EF4-FFF2-40B4-BE49-F238E27FC236}">
                <a16:creationId xmlns:a16="http://schemas.microsoft.com/office/drawing/2014/main" id="{50EB01EE-FE06-41BD-BB8D-CC7CEA872DD7}"/>
              </a:ext>
            </a:extLst>
          </p:cNvPr>
          <p:cNvSpPr/>
          <p:nvPr/>
        </p:nvSpPr>
        <p:spPr>
          <a:xfrm rot="10800000">
            <a:off x="987083" y="55647"/>
            <a:ext cx="970084" cy="483491"/>
          </a:xfrm>
          <a:prstGeom prst="triangle">
            <a:avLst/>
          </a:prstGeom>
          <a:solidFill>
            <a:schemeClr val="bg1"/>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2F3DF982-ED06-4D0E-90A7-0318D353206A}"/>
              </a:ext>
            </a:extLst>
          </p:cNvPr>
          <p:cNvPicPr>
            <a:picLocks noChangeAspect="1"/>
          </p:cNvPicPr>
          <p:nvPr/>
        </p:nvPicPr>
        <p:blipFill>
          <a:blip r:embed="rId4"/>
          <a:stretch>
            <a:fillRect/>
          </a:stretch>
        </p:blipFill>
        <p:spPr>
          <a:xfrm>
            <a:off x="1359150" y="103661"/>
            <a:ext cx="255210" cy="283567"/>
          </a:xfrm>
          <a:prstGeom prst="rect">
            <a:avLst/>
          </a:prstGeom>
        </p:spPr>
      </p:pic>
      <p:sp>
        <p:nvSpPr>
          <p:cNvPr id="22" name="Triangle isocèle 21">
            <a:extLst>
              <a:ext uri="{FF2B5EF4-FFF2-40B4-BE49-F238E27FC236}">
                <a16:creationId xmlns:a16="http://schemas.microsoft.com/office/drawing/2014/main" id="{38364831-5679-45A3-8A5B-B0C37F887D77}"/>
              </a:ext>
            </a:extLst>
          </p:cNvPr>
          <p:cNvSpPr/>
          <p:nvPr/>
        </p:nvSpPr>
        <p:spPr>
          <a:xfrm rot="10800000">
            <a:off x="10259544" y="3142189"/>
            <a:ext cx="865370" cy="460412"/>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9A47B48-0A6D-47F6-8027-0738B9CF1E9D}"/>
              </a:ext>
            </a:extLst>
          </p:cNvPr>
          <p:cNvSpPr txBox="1"/>
          <p:nvPr/>
        </p:nvSpPr>
        <p:spPr>
          <a:xfrm>
            <a:off x="11733053" y="6525684"/>
            <a:ext cx="309115" cy="307777"/>
          </a:xfrm>
          <a:prstGeom prst="rect">
            <a:avLst/>
          </a:prstGeom>
          <a:noFill/>
        </p:spPr>
        <p:txBody>
          <a:bodyPr wrap="square" rtlCol="0">
            <a:spAutoFit/>
          </a:bodyPr>
          <a:lstStyle/>
          <a:p>
            <a:r>
              <a:rPr lang="fr-FR" sz="1400" dirty="0"/>
              <a:t>3</a:t>
            </a:r>
          </a:p>
        </p:txBody>
      </p:sp>
    </p:spTree>
    <p:extLst>
      <p:ext uri="{BB962C8B-B14F-4D97-AF65-F5344CB8AC3E}">
        <p14:creationId xmlns:p14="http://schemas.microsoft.com/office/powerpoint/2010/main" val="3484711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descr="Une image contenant intérieur, personne, table, plafond&#10;&#10;Description générée automatiquement">
            <a:extLst>
              <a:ext uri="{FF2B5EF4-FFF2-40B4-BE49-F238E27FC236}">
                <a16:creationId xmlns:a16="http://schemas.microsoft.com/office/drawing/2014/main" id="{E25B0F20-82F2-403C-93AC-276334BBAF4B}"/>
              </a:ext>
            </a:extLst>
          </p:cNvPr>
          <p:cNvPicPr>
            <a:picLocks noChangeAspect="1"/>
          </p:cNvPicPr>
          <p:nvPr/>
        </p:nvPicPr>
        <p:blipFill>
          <a:blip r:embed="rId2"/>
          <a:stretch>
            <a:fillRect/>
          </a:stretch>
        </p:blipFill>
        <p:spPr>
          <a:xfrm>
            <a:off x="6003235" y="2732157"/>
            <a:ext cx="6188765" cy="4125843"/>
          </a:xfrm>
          <a:prstGeom prst="rect">
            <a:avLst/>
          </a:prstGeom>
        </p:spPr>
      </p:pic>
      <p:cxnSp>
        <p:nvCxnSpPr>
          <p:cNvPr id="5" name="Connecteur droit 4">
            <a:extLst>
              <a:ext uri="{FF2B5EF4-FFF2-40B4-BE49-F238E27FC236}">
                <a16:creationId xmlns:a16="http://schemas.microsoft.com/office/drawing/2014/main" id="{9F3BCFC2-A805-48B2-BBE9-6C3B477C971B}"/>
              </a:ext>
            </a:extLst>
          </p:cNvPr>
          <p:cNvCxnSpPr>
            <a:cxnSpLocks/>
          </p:cNvCxnSpPr>
          <p:nvPr/>
        </p:nvCxnSpPr>
        <p:spPr>
          <a:xfrm>
            <a:off x="0" y="5381119"/>
            <a:ext cx="9906099" cy="11506"/>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48D0B1C1-CD20-4CDA-937E-F0425DB9B934}"/>
              </a:ext>
            </a:extLst>
          </p:cNvPr>
          <p:cNvCxnSpPr>
            <a:cxnSpLocks/>
          </p:cNvCxnSpPr>
          <p:nvPr/>
        </p:nvCxnSpPr>
        <p:spPr>
          <a:xfrm>
            <a:off x="9879013" y="5381119"/>
            <a:ext cx="654063" cy="603619"/>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D636D651-8467-45AB-BE7C-68669851DAE1}"/>
              </a:ext>
            </a:extLst>
          </p:cNvPr>
          <p:cNvCxnSpPr>
            <a:cxnSpLocks/>
          </p:cNvCxnSpPr>
          <p:nvPr/>
        </p:nvCxnSpPr>
        <p:spPr>
          <a:xfrm flipH="1">
            <a:off x="10468204" y="5381440"/>
            <a:ext cx="665859" cy="603298"/>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D0AB7AC2-C442-4656-82B0-90C590A15B2F}"/>
              </a:ext>
            </a:extLst>
          </p:cNvPr>
          <p:cNvCxnSpPr>
            <a:cxnSpLocks/>
          </p:cNvCxnSpPr>
          <p:nvPr/>
        </p:nvCxnSpPr>
        <p:spPr>
          <a:xfrm>
            <a:off x="11100039" y="5393869"/>
            <a:ext cx="1085033" cy="3341"/>
          </a:xfrm>
          <a:prstGeom prst="line">
            <a:avLst/>
          </a:prstGeom>
          <a:ln w="952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FC15DE4A-3703-4320-82F3-0DEDDC8E4DC8}"/>
              </a:ext>
            </a:extLst>
          </p:cNvPr>
          <p:cNvCxnSpPr>
            <a:cxnSpLocks/>
          </p:cNvCxnSpPr>
          <p:nvPr/>
        </p:nvCxnSpPr>
        <p:spPr>
          <a:xfrm>
            <a:off x="0" y="5596265"/>
            <a:ext cx="9860868" cy="0"/>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C673B45F-7191-43CF-8794-58AD0D592990}"/>
              </a:ext>
            </a:extLst>
          </p:cNvPr>
          <p:cNvCxnSpPr>
            <a:cxnSpLocks/>
          </p:cNvCxnSpPr>
          <p:nvPr/>
        </p:nvCxnSpPr>
        <p:spPr>
          <a:xfrm>
            <a:off x="9829515" y="5583150"/>
            <a:ext cx="697211" cy="630188"/>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24DE06E7-2A4A-4489-851D-6869723F9139}"/>
              </a:ext>
            </a:extLst>
          </p:cNvPr>
          <p:cNvCxnSpPr>
            <a:cxnSpLocks/>
          </p:cNvCxnSpPr>
          <p:nvPr/>
        </p:nvCxnSpPr>
        <p:spPr>
          <a:xfrm flipH="1">
            <a:off x="10480905" y="5587734"/>
            <a:ext cx="703561" cy="625604"/>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5DFD66DA-E0D4-48DD-96EF-434AE8590123}"/>
              </a:ext>
            </a:extLst>
          </p:cNvPr>
          <p:cNvCxnSpPr>
            <a:cxnSpLocks/>
          </p:cNvCxnSpPr>
          <p:nvPr/>
        </p:nvCxnSpPr>
        <p:spPr>
          <a:xfrm>
            <a:off x="11145858" y="5600349"/>
            <a:ext cx="1039214" cy="0"/>
          </a:xfrm>
          <a:prstGeom prst="line">
            <a:avLst/>
          </a:prstGeom>
          <a:ln w="952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BBE507D7-A777-45E9-B523-D49115ABB60F}"/>
              </a:ext>
            </a:extLst>
          </p:cNvPr>
          <p:cNvCxnSpPr>
            <a:cxnSpLocks/>
          </p:cNvCxnSpPr>
          <p:nvPr/>
        </p:nvCxnSpPr>
        <p:spPr>
          <a:xfrm flipV="1">
            <a:off x="6928" y="5818515"/>
            <a:ext cx="9860290" cy="4084"/>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DB48B47E-2A39-493A-B89B-C8A5ABF675D9}"/>
              </a:ext>
            </a:extLst>
          </p:cNvPr>
          <p:cNvCxnSpPr>
            <a:cxnSpLocks/>
          </p:cNvCxnSpPr>
          <p:nvPr/>
        </p:nvCxnSpPr>
        <p:spPr>
          <a:xfrm>
            <a:off x="9835865" y="5805400"/>
            <a:ext cx="697211" cy="630188"/>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99AA9787-A030-4ADF-83AA-90E85BB131DB}"/>
              </a:ext>
            </a:extLst>
          </p:cNvPr>
          <p:cNvCxnSpPr>
            <a:cxnSpLocks/>
          </p:cNvCxnSpPr>
          <p:nvPr/>
        </p:nvCxnSpPr>
        <p:spPr>
          <a:xfrm flipH="1">
            <a:off x="10487255" y="5809900"/>
            <a:ext cx="703561" cy="625688"/>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61C35223-08BB-4EBF-918B-0239B97C77C2}"/>
              </a:ext>
            </a:extLst>
          </p:cNvPr>
          <p:cNvCxnSpPr>
            <a:cxnSpLocks/>
          </p:cNvCxnSpPr>
          <p:nvPr/>
        </p:nvCxnSpPr>
        <p:spPr>
          <a:xfrm>
            <a:off x="11152208" y="5822599"/>
            <a:ext cx="1032864" cy="0"/>
          </a:xfrm>
          <a:prstGeom prst="line">
            <a:avLst/>
          </a:prstGeom>
          <a:ln w="952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1A08A118-AC12-41EC-A390-799157538362}"/>
              </a:ext>
            </a:extLst>
          </p:cNvPr>
          <p:cNvCxnSpPr>
            <a:cxnSpLocks/>
          </p:cNvCxnSpPr>
          <p:nvPr/>
        </p:nvCxnSpPr>
        <p:spPr>
          <a:xfrm flipV="1">
            <a:off x="6928" y="6028065"/>
            <a:ext cx="9851045" cy="4084"/>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D15918F-DB33-4F77-B11F-E2DA7FBDA7DF}"/>
              </a:ext>
            </a:extLst>
          </p:cNvPr>
          <p:cNvCxnSpPr>
            <a:cxnSpLocks/>
          </p:cNvCxnSpPr>
          <p:nvPr/>
        </p:nvCxnSpPr>
        <p:spPr>
          <a:xfrm>
            <a:off x="9826620" y="6014950"/>
            <a:ext cx="697211" cy="630188"/>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08DCD879-C35F-44F8-9882-E1F6FABB3B6E}"/>
              </a:ext>
            </a:extLst>
          </p:cNvPr>
          <p:cNvCxnSpPr>
            <a:cxnSpLocks/>
          </p:cNvCxnSpPr>
          <p:nvPr/>
        </p:nvCxnSpPr>
        <p:spPr>
          <a:xfrm flipH="1">
            <a:off x="10478010" y="6019639"/>
            <a:ext cx="697211" cy="625499"/>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BE382AE8-0A6D-47F5-92F2-6B262E7A028F}"/>
              </a:ext>
            </a:extLst>
          </p:cNvPr>
          <p:cNvCxnSpPr>
            <a:cxnSpLocks/>
          </p:cNvCxnSpPr>
          <p:nvPr/>
        </p:nvCxnSpPr>
        <p:spPr>
          <a:xfrm>
            <a:off x="11142963" y="6032149"/>
            <a:ext cx="1049037" cy="0"/>
          </a:xfrm>
          <a:prstGeom prst="line">
            <a:avLst/>
          </a:prstGeom>
          <a:ln w="952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D23DCC7F-5A13-4A39-B179-D081C6E4E320}"/>
              </a:ext>
            </a:extLst>
          </p:cNvPr>
          <p:cNvCxnSpPr>
            <a:cxnSpLocks/>
          </p:cNvCxnSpPr>
          <p:nvPr/>
        </p:nvCxnSpPr>
        <p:spPr>
          <a:xfrm flipV="1">
            <a:off x="6928" y="5164134"/>
            <a:ext cx="9906099" cy="1244"/>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8F5F4CE9-C3BD-416B-98A2-ABC1FDE393EE}"/>
              </a:ext>
            </a:extLst>
          </p:cNvPr>
          <p:cNvCxnSpPr>
            <a:cxnSpLocks/>
          </p:cNvCxnSpPr>
          <p:nvPr/>
        </p:nvCxnSpPr>
        <p:spPr>
          <a:xfrm>
            <a:off x="9885941" y="5152628"/>
            <a:ext cx="654063" cy="603619"/>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319B992-B8B0-43F3-9968-0AD7D0D9C583}"/>
              </a:ext>
            </a:extLst>
          </p:cNvPr>
          <p:cNvCxnSpPr>
            <a:cxnSpLocks/>
          </p:cNvCxnSpPr>
          <p:nvPr/>
        </p:nvCxnSpPr>
        <p:spPr>
          <a:xfrm flipH="1">
            <a:off x="10475132" y="5152949"/>
            <a:ext cx="665859" cy="603298"/>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E06E7782-276B-4027-A658-FB77DDFAF8BF}"/>
              </a:ext>
            </a:extLst>
          </p:cNvPr>
          <p:cNvCxnSpPr>
            <a:cxnSpLocks/>
          </p:cNvCxnSpPr>
          <p:nvPr/>
        </p:nvCxnSpPr>
        <p:spPr>
          <a:xfrm>
            <a:off x="11106967" y="5165378"/>
            <a:ext cx="1085033" cy="3341"/>
          </a:xfrm>
          <a:prstGeom prst="line">
            <a:avLst/>
          </a:prstGeom>
          <a:ln w="95250">
            <a:solidFill>
              <a:srgbClr val="0070C0"/>
            </a:solidFill>
          </a:ln>
        </p:spPr>
        <p:style>
          <a:lnRef idx="1">
            <a:schemeClr val="accent1"/>
          </a:lnRef>
          <a:fillRef idx="0">
            <a:schemeClr val="accent1"/>
          </a:fillRef>
          <a:effectRef idx="0">
            <a:schemeClr val="accent1"/>
          </a:effectRef>
          <a:fontRef idx="minor">
            <a:schemeClr val="tx1"/>
          </a:fontRef>
        </p:style>
      </p:cxnSp>
      <p:pic>
        <p:nvPicPr>
          <p:cNvPr id="53" name="Image 52">
            <a:extLst>
              <a:ext uri="{FF2B5EF4-FFF2-40B4-BE49-F238E27FC236}">
                <a16:creationId xmlns:a16="http://schemas.microsoft.com/office/drawing/2014/main" id="{D3A373FD-31C0-4A17-BB44-5291400532A5}"/>
              </a:ext>
            </a:extLst>
          </p:cNvPr>
          <p:cNvPicPr>
            <a:picLocks noChangeAspect="1"/>
          </p:cNvPicPr>
          <p:nvPr/>
        </p:nvPicPr>
        <p:blipFill>
          <a:blip r:embed="rId3"/>
          <a:stretch>
            <a:fillRect/>
          </a:stretch>
        </p:blipFill>
        <p:spPr>
          <a:xfrm>
            <a:off x="1501263" y="911068"/>
            <a:ext cx="1969118" cy="2150077"/>
          </a:xfrm>
          <a:prstGeom prst="rect">
            <a:avLst/>
          </a:prstGeom>
          <a:effectLst/>
        </p:spPr>
      </p:pic>
      <p:sp>
        <p:nvSpPr>
          <p:cNvPr id="55" name="Triangle isocèle 54">
            <a:extLst>
              <a:ext uri="{FF2B5EF4-FFF2-40B4-BE49-F238E27FC236}">
                <a16:creationId xmlns:a16="http://schemas.microsoft.com/office/drawing/2014/main" id="{EF78AC12-898F-4AF9-B66A-561BDE3C244D}"/>
              </a:ext>
            </a:extLst>
          </p:cNvPr>
          <p:cNvSpPr/>
          <p:nvPr/>
        </p:nvSpPr>
        <p:spPr>
          <a:xfrm rot="10800000">
            <a:off x="9919955" y="4949040"/>
            <a:ext cx="1151281" cy="573800"/>
          </a:xfrm>
          <a:prstGeom prst="triangle">
            <a:avLst/>
          </a:prstGeom>
          <a:solidFill>
            <a:schemeClr val="bg1"/>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7" name="Image 56">
            <a:extLst>
              <a:ext uri="{FF2B5EF4-FFF2-40B4-BE49-F238E27FC236}">
                <a16:creationId xmlns:a16="http://schemas.microsoft.com/office/drawing/2014/main" id="{75D4AF67-4067-48E8-93F3-9E11549057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0" b="10820"/>
          <a:stretch/>
        </p:blipFill>
        <p:spPr>
          <a:xfrm>
            <a:off x="10350644" y="5003893"/>
            <a:ext cx="332422" cy="363198"/>
          </a:xfrm>
          <a:prstGeom prst="rect">
            <a:avLst/>
          </a:prstGeom>
          <a:effectLst/>
        </p:spPr>
      </p:pic>
      <p:sp>
        <p:nvSpPr>
          <p:cNvPr id="59" name="ZoneTexte 58">
            <a:extLst>
              <a:ext uri="{FF2B5EF4-FFF2-40B4-BE49-F238E27FC236}">
                <a16:creationId xmlns:a16="http://schemas.microsoft.com/office/drawing/2014/main" id="{DC6D9527-7CEB-4513-A0D6-61AEC34ACA30}"/>
              </a:ext>
            </a:extLst>
          </p:cNvPr>
          <p:cNvSpPr txBox="1"/>
          <p:nvPr/>
        </p:nvSpPr>
        <p:spPr>
          <a:xfrm>
            <a:off x="5936974" y="519643"/>
            <a:ext cx="5789204" cy="2031325"/>
          </a:xfrm>
          <a:prstGeom prst="rect">
            <a:avLst/>
          </a:prstGeom>
          <a:noFill/>
        </p:spPr>
        <p:txBody>
          <a:bodyPr wrap="square" rtlCol="0">
            <a:spAutoFit/>
          </a:bodyPr>
          <a:lstStyle/>
          <a:p>
            <a:pPr algn="just"/>
            <a:r>
              <a:rPr lang="fr-FR" sz="1400" i="1" dirty="0"/>
              <a:t>« Nous remercions les pilotes des différents groupes de travail pour leur investissement et leur engagement dans la mise en place de cette première étape. L’ensemble des organisations et personnes ayant pu participer aux différents groupes de travail et/ou COPIL régulier.</a:t>
            </a:r>
          </a:p>
          <a:p>
            <a:pPr algn="just"/>
            <a:r>
              <a:rPr lang="fr-FR" sz="1400" i="1" dirty="0"/>
              <a:t>Et nous remercions particulièrement les membres de la Délégation Interministérielle aux Jeux Olympiques et Paralympiques ainsi que la Délégation Générale aux Jeux Olympiques Paralympiques et aux Grands Evènements de la Ville de Paris pour leurs accompagnements et orientations de travail tout au long de cette première période de travail. »</a:t>
            </a:r>
          </a:p>
        </p:txBody>
      </p:sp>
      <p:pic>
        <p:nvPicPr>
          <p:cNvPr id="4" name="Image 3" descr="Une image contenant pièce, dessin&#10;&#10;Description générée automatiquement">
            <a:extLst>
              <a:ext uri="{FF2B5EF4-FFF2-40B4-BE49-F238E27FC236}">
                <a16:creationId xmlns:a16="http://schemas.microsoft.com/office/drawing/2014/main" id="{31D21409-3511-43CC-9BA1-F0AD2457CB2B}"/>
              </a:ext>
            </a:extLst>
          </p:cNvPr>
          <p:cNvPicPr>
            <a:picLocks noChangeAspect="1"/>
          </p:cNvPicPr>
          <p:nvPr/>
        </p:nvPicPr>
        <p:blipFill>
          <a:blip r:embed="rId5"/>
          <a:stretch>
            <a:fillRect/>
          </a:stretch>
        </p:blipFill>
        <p:spPr>
          <a:xfrm>
            <a:off x="807661" y="3468036"/>
            <a:ext cx="544306" cy="515954"/>
          </a:xfrm>
          <a:prstGeom prst="rect">
            <a:avLst/>
          </a:prstGeom>
          <a:effectLst>
            <a:reflection blurRad="6350" stA="50000" endA="300" endPos="90000" dir="5400000" sy="-100000" algn="bl" rotWithShape="0"/>
          </a:effectLst>
        </p:spPr>
      </p:pic>
      <p:pic>
        <p:nvPicPr>
          <p:cNvPr id="25" name="Image 24" descr="Une image contenant dessin&#10;&#10;Description générée automatiquement">
            <a:extLst>
              <a:ext uri="{FF2B5EF4-FFF2-40B4-BE49-F238E27FC236}">
                <a16:creationId xmlns:a16="http://schemas.microsoft.com/office/drawing/2014/main" id="{339CC0E8-9431-4FE1-B5B7-14B1C90A0B34}"/>
              </a:ext>
            </a:extLst>
          </p:cNvPr>
          <p:cNvPicPr>
            <a:picLocks noChangeAspect="1"/>
          </p:cNvPicPr>
          <p:nvPr/>
        </p:nvPicPr>
        <p:blipFill rotWithShape="1">
          <a:blip r:embed="rId6"/>
          <a:srcRect b="15477"/>
          <a:stretch/>
        </p:blipFill>
        <p:spPr>
          <a:xfrm>
            <a:off x="2098418" y="3501064"/>
            <a:ext cx="687024" cy="474539"/>
          </a:xfrm>
          <a:prstGeom prst="rect">
            <a:avLst/>
          </a:prstGeom>
          <a:effectLst>
            <a:reflection blurRad="6350" stA="50000" endA="300" endPos="90000" dir="5400000" sy="-100000" algn="bl" rotWithShape="0"/>
          </a:effectLst>
        </p:spPr>
      </p:pic>
      <p:pic>
        <p:nvPicPr>
          <p:cNvPr id="26" name="Image 25" descr="Une image contenant objet, horloge, dessin&#10;&#10;Description générée automatiquement">
            <a:extLst>
              <a:ext uri="{FF2B5EF4-FFF2-40B4-BE49-F238E27FC236}">
                <a16:creationId xmlns:a16="http://schemas.microsoft.com/office/drawing/2014/main" id="{B02E9C05-E179-4262-B04F-2904192F3D1E}"/>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2910257" y="3508894"/>
            <a:ext cx="446956" cy="448929"/>
          </a:xfrm>
          <a:prstGeom prst="rect">
            <a:avLst/>
          </a:prstGeom>
          <a:effectLst>
            <a:reflection blurRad="6350" stA="50000" endA="300" endPos="90000" dir="5400000" sy="-100000" algn="bl" rotWithShape="0"/>
          </a:effectLst>
        </p:spPr>
      </p:pic>
      <p:pic>
        <p:nvPicPr>
          <p:cNvPr id="27" name="Image 26" descr="Une image contenant fenêtre&#10;&#10;Description générée automatiquement">
            <a:extLst>
              <a:ext uri="{FF2B5EF4-FFF2-40B4-BE49-F238E27FC236}">
                <a16:creationId xmlns:a16="http://schemas.microsoft.com/office/drawing/2014/main" id="{5691A4B2-C148-4F5C-8E0E-759DB18F892C}"/>
              </a:ext>
            </a:extLst>
          </p:cNvPr>
          <p:cNvPicPr>
            <a:picLocks noChangeAspect="1"/>
          </p:cNvPicPr>
          <p:nvPr/>
        </p:nvPicPr>
        <p:blipFill>
          <a:blip r:embed="rId9">
            <a:duotone>
              <a:schemeClr val="accent2">
                <a:shade val="45000"/>
                <a:satMod val="135000"/>
              </a:schemeClr>
              <a:prstClr val="white"/>
            </a:duotone>
          </a:blip>
          <a:stretch>
            <a:fillRect/>
          </a:stretch>
        </p:blipFill>
        <p:spPr>
          <a:xfrm>
            <a:off x="3583133" y="3517783"/>
            <a:ext cx="448929" cy="448929"/>
          </a:xfrm>
          <a:prstGeom prst="rect">
            <a:avLst/>
          </a:prstGeom>
          <a:effectLst>
            <a:reflection blurRad="6350" stA="50000" endA="300" endPos="90000" dir="5400000" sy="-100000" algn="bl" rotWithShape="0"/>
          </a:effectLst>
        </p:spPr>
      </p:pic>
      <p:pic>
        <p:nvPicPr>
          <p:cNvPr id="29" name="Image 28" descr="Une image contenant dessin&#10;&#10;Description générée automatiquement">
            <a:extLst>
              <a:ext uri="{FF2B5EF4-FFF2-40B4-BE49-F238E27FC236}">
                <a16:creationId xmlns:a16="http://schemas.microsoft.com/office/drawing/2014/main" id="{06EEDD69-3387-4DF3-B994-D4B13913E397}"/>
              </a:ext>
            </a:extLst>
          </p:cNvPr>
          <p:cNvPicPr>
            <a:picLocks noChangeAspect="1"/>
          </p:cNvPicPr>
          <p:nvPr/>
        </p:nvPicPr>
        <p:blipFill>
          <a:blip r:embed="rId10">
            <a:duotone>
              <a:prstClr val="black"/>
              <a:srgbClr val="FF0000">
                <a:tint val="45000"/>
                <a:satMod val="400000"/>
              </a:srgbClr>
            </a:duotone>
          </a:blip>
          <a:stretch>
            <a:fillRect/>
          </a:stretch>
        </p:blipFill>
        <p:spPr>
          <a:xfrm>
            <a:off x="1544370" y="3514829"/>
            <a:ext cx="447437" cy="443462"/>
          </a:xfrm>
          <a:prstGeom prst="rect">
            <a:avLst/>
          </a:prstGeom>
          <a:effectLst>
            <a:reflection blurRad="6350" stA="50000" endA="300" endPos="90000" dir="5400000" sy="-100000" algn="bl" rotWithShape="0"/>
          </a:effectLst>
        </p:spPr>
      </p:pic>
      <p:sp>
        <p:nvSpPr>
          <p:cNvPr id="2" name="ZoneTexte 1">
            <a:extLst>
              <a:ext uri="{FF2B5EF4-FFF2-40B4-BE49-F238E27FC236}">
                <a16:creationId xmlns:a16="http://schemas.microsoft.com/office/drawing/2014/main" id="{F44C69D8-75DC-4F21-B18C-E57A7DF1AEAE}"/>
              </a:ext>
            </a:extLst>
          </p:cNvPr>
          <p:cNvSpPr txBox="1"/>
          <p:nvPr/>
        </p:nvSpPr>
        <p:spPr>
          <a:xfrm>
            <a:off x="59402" y="6140388"/>
            <a:ext cx="5943833" cy="584775"/>
          </a:xfrm>
          <a:prstGeom prst="rect">
            <a:avLst/>
          </a:prstGeom>
          <a:noFill/>
        </p:spPr>
        <p:txBody>
          <a:bodyPr wrap="square" rtlCol="0">
            <a:spAutoFit/>
          </a:bodyPr>
          <a:lstStyle/>
          <a:p>
            <a:r>
              <a:rPr lang="fr-FR" sz="800" b="1" dirty="0" err="1"/>
              <a:t>Coodinateur</a:t>
            </a:r>
            <a:r>
              <a:rPr lang="fr-FR" sz="800" b="1" dirty="0"/>
              <a:t> </a:t>
            </a:r>
            <a:r>
              <a:rPr lang="fr-FR" sz="800" dirty="0"/>
              <a:t>: Jérôme DOUY – Union TLF</a:t>
            </a:r>
          </a:p>
          <a:p>
            <a:r>
              <a:rPr lang="fr-FR" sz="800" b="1" dirty="0"/>
              <a:t>Comité de rédaction </a:t>
            </a:r>
            <a:r>
              <a:rPr lang="fr-FR" sz="800" dirty="0"/>
              <a:t>: Tariel Chamerois- Union TLF, Jean Damiens – France </a:t>
            </a:r>
            <a:r>
              <a:rPr lang="fr-FR" sz="800" dirty="0" err="1"/>
              <a:t>Supply</a:t>
            </a:r>
            <a:r>
              <a:rPr lang="fr-FR" sz="800" dirty="0"/>
              <a:t> Chain; Elodie DUPRAY – GRDF; François GUITTON-FNTR, Eric SORGO-FNTP, Nancy NOEL – Union TLF; Florence BONNAFOUS - AFTRAL ; Michèle Angélique NICOL –Ville de Paris ; Sophie BENET – Métropole du Grand Paris.</a:t>
            </a:r>
            <a:endParaRPr lang="fr-FR" dirty="0"/>
          </a:p>
        </p:txBody>
      </p:sp>
    </p:spTree>
    <p:extLst>
      <p:ext uri="{BB962C8B-B14F-4D97-AF65-F5344CB8AC3E}">
        <p14:creationId xmlns:p14="http://schemas.microsoft.com/office/powerpoint/2010/main" val="54076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46CDE883-ACF7-4AD3-8302-0EFBDE282C61}"/>
              </a:ext>
            </a:extLst>
          </p:cNvPr>
          <p:cNvCxnSpPr>
            <a:cxnSpLocks/>
          </p:cNvCxnSpPr>
          <p:nvPr/>
        </p:nvCxnSpPr>
        <p:spPr>
          <a:xfrm flipH="1" flipV="1">
            <a:off x="1690301" y="484059"/>
            <a:ext cx="1050170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0F5A11E7-FA78-4C7B-A4BD-702653DE4447}"/>
              </a:ext>
            </a:extLst>
          </p:cNvPr>
          <p:cNvCxnSpPr>
            <a:cxnSpLocks/>
          </p:cNvCxnSpPr>
          <p:nvPr/>
        </p:nvCxnSpPr>
        <p:spPr>
          <a:xfrm>
            <a:off x="1219291" y="470944"/>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06302BF-12C3-4370-A205-2CB13BE653AA}"/>
              </a:ext>
            </a:extLst>
          </p:cNvPr>
          <p:cNvCxnSpPr>
            <a:cxnSpLocks/>
          </p:cNvCxnSpPr>
          <p:nvPr/>
        </p:nvCxnSpPr>
        <p:spPr>
          <a:xfrm flipH="1">
            <a:off x="0" y="484059"/>
            <a:ext cx="125143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50DCBC2-C85F-454E-9A9A-787E7F712801}"/>
              </a:ext>
            </a:extLst>
          </p:cNvPr>
          <p:cNvCxnSpPr>
            <a:cxnSpLocks/>
          </p:cNvCxnSpPr>
          <p:nvPr/>
        </p:nvCxnSpPr>
        <p:spPr>
          <a:xfrm flipH="1">
            <a:off x="1440346" y="470943"/>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424FFC06-8DC7-4084-A3EC-2E3AB703FA8B}"/>
              </a:ext>
            </a:extLst>
          </p:cNvPr>
          <p:cNvSpPr txBox="1"/>
          <p:nvPr/>
        </p:nvSpPr>
        <p:spPr>
          <a:xfrm>
            <a:off x="2259973" y="303477"/>
            <a:ext cx="1581912" cy="369332"/>
          </a:xfrm>
          <a:prstGeom prst="rect">
            <a:avLst/>
          </a:prstGeom>
          <a:solidFill>
            <a:srgbClr val="002060"/>
          </a:solidFill>
        </p:spPr>
        <p:txBody>
          <a:bodyPr wrap="square" rtlCol="0">
            <a:spAutoFit/>
          </a:bodyPr>
          <a:lstStyle/>
          <a:p>
            <a:pPr algn="ctr"/>
            <a:r>
              <a:rPr lang="fr-FR" b="1" dirty="0">
                <a:solidFill>
                  <a:schemeClr val="bg1"/>
                </a:solidFill>
              </a:rPr>
              <a:t>PREAMBULE</a:t>
            </a:r>
          </a:p>
        </p:txBody>
      </p:sp>
      <p:sp>
        <p:nvSpPr>
          <p:cNvPr id="17" name="ZoneTexte 16">
            <a:extLst>
              <a:ext uri="{FF2B5EF4-FFF2-40B4-BE49-F238E27FC236}">
                <a16:creationId xmlns:a16="http://schemas.microsoft.com/office/drawing/2014/main" id="{1ACF9FD2-AD46-4EF6-931B-204E4D4DF80F}"/>
              </a:ext>
            </a:extLst>
          </p:cNvPr>
          <p:cNvSpPr txBox="1"/>
          <p:nvPr/>
        </p:nvSpPr>
        <p:spPr>
          <a:xfrm>
            <a:off x="103380" y="735595"/>
            <a:ext cx="894856" cy="1200329"/>
          </a:xfrm>
          <a:prstGeom prst="rect">
            <a:avLst/>
          </a:prstGeom>
          <a:noFill/>
        </p:spPr>
        <p:txBody>
          <a:bodyPr wrap="square" rtlCol="0">
            <a:spAutoFit/>
          </a:bodyPr>
          <a:lstStyle/>
          <a:p>
            <a:r>
              <a:rPr lang="fr-FR" sz="7200" dirty="0">
                <a:solidFill>
                  <a:srgbClr val="002060"/>
                </a:solidFill>
                <a:latin typeface="AnticFont" pitchFamily="2" charset="0"/>
              </a:rPr>
              <a:t>"</a:t>
            </a:r>
            <a:endParaRPr lang="fr-FR" sz="7200" dirty="0">
              <a:solidFill>
                <a:srgbClr val="002060"/>
              </a:solidFill>
            </a:endParaRPr>
          </a:p>
        </p:txBody>
      </p:sp>
      <p:sp>
        <p:nvSpPr>
          <p:cNvPr id="15" name="ZoneTexte 14">
            <a:extLst>
              <a:ext uri="{FF2B5EF4-FFF2-40B4-BE49-F238E27FC236}">
                <a16:creationId xmlns:a16="http://schemas.microsoft.com/office/drawing/2014/main" id="{E85D65C3-8CE7-4B44-9C98-2023E1950D43}"/>
              </a:ext>
            </a:extLst>
          </p:cNvPr>
          <p:cNvSpPr txBox="1"/>
          <p:nvPr/>
        </p:nvSpPr>
        <p:spPr>
          <a:xfrm rot="10800000" flipH="1">
            <a:off x="8181905" y="3873616"/>
            <a:ext cx="894856" cy="1200329"/>
          </a:xfrm>
          <a:prstGeom prst="rect">
            <a:avLst/>
          </a:prstGeom>
          <a:noFill/>
        </p:spPr>
        <p:txBody>
          <a:bodyPr wrap="square" rtlCol="0">
            <a:spAutoFit/>
          </a:bodyPr>
          <a:lstStyle/>
          <a:p>
            <a:r>
              <a:rPr lang="fr-FR" sz="7200" dirty="0">
                <a:solidFill>
                  <a:srgbClr val="002060"/>
                </a:solidFill>
                <a:latin typeface="AnticFont" pitchFamily="2" charset="0"/>
              </a:rPr>
              <a:t>"</a:t>
            </a:r>
            <a:endParaRPr lang="fr-FR" sz="7200" dirty="0">
              <a:solidFill>
                <a:srgbClr val="002060"/>
              </a:solidFill>
            </a:endParaRPr>
          </a:p>
        </p:txBody>
      </p:sp>
      <p:sp>
        <p:nvSpPr>
          <p:cNvPr id="31" name="ZoneTexte 30">
            <a:extLst>
              <a:ext uri="{FF2B5EF4-FFF2-40B4-BE49-F238E27FC236}">
                <a16:creationId xmlns:a16="http://schemas.microsoft.com/office/drawing/2014/main" id="{03434836-1B0E-49A8-B05C-CBF9493944A8}"/>
              </a:ext>
            </a:extLst>
          </p:cNvPr>
          <p:cNvSpPr txBox="1"/>
          <p:nvPr/>
        </p:nvSpPr>
        <p:spPr>
          <a:xfrm>
            <a:off x="707731" y="865078"/>
            <a:ext cx="8277636" cy="4094006"/>
          </a:xfrm>
          <a:prstGeom prst="rect">
            <a:avLst/>
          </a:prstGeom>
          <a:noFill/>
        </p:spPr>
        <p:txBody>
          <a:bodyPr wrap="square">
            <a:spAutoFit/>
          </a:bodyPr>
          <a:lstStyle/>
          <a:p>
            <a:pPr algn="just">
              <a:lnSpc>
                <a:spcPct val="107000"/>
              </a:lnSpc>
              <a:spcAft>
                <a:spcPts val="800"/>
              </a:spcAft>
            </a:pPr>
            <a:r>
              <a:rPr lang="fr-FR" sz="15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Depuis quelques années les collectivités et métropoles s’engagent vers des actions plus soutenues en matière de gestion de la logistique urbaine. La ville de Paris et plus récemment la Métropole du Grand Paris se sont investies vers une concertation des acteurs dans un objectif de déploiement de pactes et/ou chartes ayant pour objectifs d’améliorer, de simplifier et d’innover pour une logistique du dernier kilomètre respectueuse de l’environnement et du confort des habitants qui permettrait également de maintenir l’attractivité et la compétitivité des activités commerciales en zones urbaines.</a:t>
            </a:r>
          </a:p>
          <a:p>
            <a:pPr algn="just">
              <a:lnSpc>
                <a:spcPct val="107000"/>
              </a:lnSpc>
              <a:spcAft>
                <a:spcPts val="800"/>
              </a:spcAft>
            </a:pPr>
            <a:r>
              <a:rPr lang="fr-FR" sz="15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La perspective des Jeux Olympiques et Paralympiques 2024 </a:t>
            </a:r>
            <a:r>
              <a:rPr lang="fr-FR" sz="15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ainsi que la</a:t>
            </a:r>
            <a:r>
              <a:rPr lang="fr-FR" sz="15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Coupe du monde de rugby 2023 renforce pour les acteurs de la Supply Chain le besoin de s’organiser, de gérer et de maintenir une efficacité logistique pour le fret.</a:t>
            </a:r>
          </a:p>
          <a:p>
            <a:pPr algn="just">
              <a:lnSpc>
                <a:spcPct val="107000"/>
              </a:lnSpc>
              <a:spcAft>
                <a:spcPts val="800"/>
              </a:spcAft>
            </a:pPr>
            <a:r>
              <a:rPr lang="fr-FR" sz="15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Dans ce contexte, les professionnels du secteur doivent apporter leurs expertises, leurs innovations et créer avec les différentes collectivités et décideurs politiques « une logistique en OR </a:t>
            </a:r>
            <a:r>
              <a:rPr lang="fr-FR" sz="15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Transporteurs d’exploits ! »</a:t>
            </a:r>
            <a:r>
              <a:rPr lang="fr-FR" sz="15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autour de trois thématiques :</a:t>
            </a:r>
          </a:p>
          <a:p>
            <a:pPr marL="342900" lvl="0" indent="-342900" algn="just">
              <a:lnSpc>
                <a:spcPct val="107000"/>
              </a:lnSpc>
              <a:buFont typeface="Symbol" panose="05050102010706020507" pitchFamily="18" charset="2"/>
              <a:buChar char=""/>
            </a:pPr>
            <a:r>
              <a:rPr lang="fr-FR" sz="15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La construction des infrastructures : quelles opportunités pour améliorer l’intermodalité du fret ?</a:t>
            </a:r>
          </a:p>
          <a:p>
            <a:pPr marL="342900" lvl="0" indent="-342900" algn="just">
              <a:lnSpc>
                <a:spcPct val="107000"/>
              </a:lnSpc>
              <a:buFont typeface="Symbol" panose="05050102010706020507" pitchFamily="18" charset="2"/>
              <a:buChar char=""/>
            </a:pPr>
            <a:r>
              <a:rPr lang="fr-FR" sz="15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L’approvisionnement des Jeux Olympiques 2024 : vers quel modèle ?</a:t>
            </a:r>
          </a:p>
          <a:p>
            <a:pPr marL="342900" lvl="0" indent="-342900" algn="just">
              <a:lnSpc>
                <a:spcPct val="107000"/>
              </a:lnSpc>
              <a:spcAft>
                <a:spcPts val="800"/>
              </a:spcAft>
              <a:buFont typeface="Symbol" panose="05050102010706020507" pitchFamily="18" charset="2"/>
              <a:buChar char=""/>
            </a:pPr>
            <a:r>
              <a:rPr lang="fr-FR" sz="15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L’après JO 2024 : quel héritage logistique ?</a:t>
            </a:r>
          </a:p>
        </p:txBody>
      </p:sp>
      <p:pic>
        <p:nvPicPr>
          <p:cNvPr id="13" name="Image 12">
            <a:extLst>
              <a:ext uri="{FF2B5EF4-FFF2-40B4-BE49-F238E27FC236}">
                <a16:creationId xmlns:a16="http://schemas.microsoft.com/office/drawing/2014/main" id="{3E105133-9166-4B8A-9D83-B066EC0104AA}"/>
              </a:ext>
            </a:extLst>
          </p:cNvPr>
          <p:cNvPicPr/>
          <p:nvPr/>
        </p:nvPicPr>
        <p:blipFill>
          <a:blip r:embed="rId2">
            <a:extLst>
              <a:ext uri="{28A0092B-C50C-407E-A947-70E740481C1C}">
                <a14:useLocalDpi xmlns:a14="http://schemas.microsoft.com/office/drawing/2010/main" val="0"/>
              </a:ext>
            </a:extLst>
          </a:blip>
          <a:stretch>
            <a:fillRect/>
          </a:stretch>
        </p:blipFill>
        <p:spPr>
          <a:xfrm>
            <a:off x="0" y="5487670"/>
            <a:ext cx="12192000" cy="1370330"/>
          </a:xfrm>
          <a:prstGeom prst="rect">
            <a:avLst/>
          </a:prstGeom>
        </p:spPr>
      </p:pic>
      <p:sp>
        <p:nvSpPr>
          <p:cNvPr id="2" name="Triangle isocèle 1">
            <a:extLst>
              <a:ext uri="{FF2B5EF4-FFF2-40B4-BE49-F238E27FC236}">
                <a16:creationId xmlns:a16="http://schemas.microsoft.com/office/drawing/2014/main" id="{12B68385-25EB-41F5-8328-C064C7A9E165}"/>
              </a:ext>
            </a:extLst>
          </p:cNvPr>
          <p:cNvSpPr/>
          <p:nvPr/>
        </p:nvSpPr>
        <p:spPr>
          <a:xfrm rot="10800000">
            <a:off x="987083" y="85300"/>
            <a:ext cx="970084" cy="483491"/>
          </a:xfrm>
          <a:prstGeom prst="triangle">
            <a:avLst/>
          </a:prstGeom>
          <a:solidFill>
            <a:schemeClr val="bg1"/>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7F412F97-3026-4433-A6D0-5A5A0D9EE295}"/>
              </a:ext>
            </a:extLst>
          </p:cNvPr>
          <p:cNvPicPr>
            <a:picLocks noChangeAspect="1"/>
          </p:cNvPicPr>
          <p:nvPr/>
        </p:nvPicPr>
        <p:blipFill>
          <a:blip r:embed="rId3"/>
          <a:stretch>
            <a:fillRect/>
          </a:stretch>
        </p:blipFill>
        <p:spPr>
          <a:xfrm>
            <a:off x="1359150" y="133314"/>
            <a:ext cx="255210" cy="283567"/>
          </a:xfrm>
          <a:prstGeom prst="rect">
            <a:avLst/>
          </a:prstGeom>
        </p:spPr>
      </p:pic>
      <p:sp>
        <p:nvSpPr>
          <p:cNvPr id="21" name="Ellipse 20">
            <a:extLst>
              <a:ext uri="{FF2B5EF4-FFF2-40B4-BE49-F238E27FC236}">
                <a16:creationId xmlns:a16="http://schemas.microsoft.com/office/drawing/2014/main" id="{81C5BBEC-7EFE-41F3-8EDA-0208EB8B57E7}"/>
              </a:ext>
            </a:extLst>
          </p:cNvPr>
          <p:cNvSpPr/>
          <p:nvPr/>
        </p:nvSpPr>
        <p:spPr>
          <a:xfrm>
            <a:off x="465027" y="5089726"/>
            <a:ext cx="1270575" cy="12838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pièce, dessin&#10;&#10;Description générée automatiquement">
            <a:extLst>
              <a:ext uri="{FF2B5EF4-FFF2-40B4-BE49-F238E27FC236}">
                <a16:creationId xmlns:a16="http://schemas.microsoft.com/office/drawing/2014/main" id="{43DF4A93-D1F9-4159-B890-E10ABBEC6B7F}"/>
              </a:ext>
            </a:extLst>
          </p:cNvPr>
          <p:cNvPicPr>
            <a:picLocks noChangeAspect="1"/>
          </p:cNvPicPr>
          <p:nvPr/>
        </p:nvPicPr>
        <p:blipFill>
          <a:blip r:embed="rId4"/>
          <a:stretch>
            <a:fillRect/>
          </a:stretch>
        </p:blipFill>
        <p:spPr>
          <a:xfrm>
            <a:off x="298160" y="5060697"/>
            <a:ext cx="1487812" cy="1410314"/>
          </a:xfrm>
          <a:prstGeom prst="rect">
            <a:avLst/>
          </a:prstGeom>
          <a:effectLst/>
        </p:spPr>
      </p:pic>
      <p:sp>
        <p:nvSpPr>
          <p:cNvPr id="22" name="Ellipse 21">
            <a:extLst>
              <a:ext uri="{FF2B5EF4-FFF2-40B4-BE49-F238E27FC236}">
                <a16:creationId xmlns:a16="http://schemas.microsoft.com/office/drawing/2014/main" id="{AA6CC99E-E18C-44A7-A64F-C97CFF62BD24}"/>
              </a:ext>
            </a:extLst>
          </p:cNvPr>
          <p:cNvSpPr/>
          <p:nvPr/>
        </p:nvSpPr>
        <p:spPr>
          <a:xfrm>
            <a:off x="2415642" y="5088567"/>
            <a:ext cx="1270575" cy="12838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838AB989-AB75-4CB1-816A-C39EACFF77DC}"/>
              </a:ext>
            </a:extLst>
          </p:cNvPr>
          <p:cNvSpPr/>
          <p:nvPr/>
        </p:nvSpPr>
        <p:spPr>
          <a:xfrm>
            <a:off x="4504861" y="5105186"/>
            <a:ext cx="1270575" cy="12838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95CB9BEA-D009-49E3-8CF0-38D321805E58}"/>
              </a:ext>
            </a:extLst>
          </p:cNvPr>
          <p:cNvSpPr/>
          <p:nvPr/>
        </p:nvSpPr>
        <p:spPr>
          <a:xfrm>
            <a:off x="6707225" y="5105185"/>
            <a:ext cx="1270575" cy="12838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B4178271-CD82-4907-8C40-5CCFC5B1F4A6}"/>
              </a:ext>
            </a:extLst>
          </p:cNvPr>
          <p:cNvSpPr/>
          <p:nvPr/>
        </p:nvSpPr>
        <p:spPr>
          <a:xfrm>
            <a:off x="8923670" y="5060697"/>
            <a:ext cx="1270575" cy="12838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descr="Une image contenant dessin&#10;&#10;Description générée automatiquement">
            <a:extLst>
              <a:ext uri="{FF2B5EF4-FFF2-40B4-BE49-F238E27FC236}">
                <a16:creationId xmlns:a16="http://schemas.microsoft.com/office/drawing/2014/main" id="{3E011AB1-FACA-4232-9B5D-5FC2F0C0CE12}"/>
              </a:ext>
            </a:extLst>
          </p:cNvPr>
          <p:cNvPicPr>
            <a:picLocks noChangeAspect="1"/>
          </p:cNvPicPr>
          <p:nvPr/>
        </p:nvPicPr>
        <p:blipFill>
          <a:blip r:embed="rId5">
            <a:duotone>
              <a:prstClr val="black"/>
              <a:srgbClr val="FF0000">
                <a:tint val="45000"/>
                <a:satMod val="400000"/>
              </a:srgbClr>
            </a:duotone>
          </a:blip>
          <a:stretch>
            <a:fillRect/>
          </a:stretch>
        </p:blipFill>
        <p:spPr>
          <a:xfrm>
            <a:off x="2383924" y="5117455"/>
            <a:ext cx="1270574" cy="1259286"/>
          </a:xfrm>
          <a:prstGeom prst="rect">
            <a:avLst/>
          </a:prstGeom>
          <a:effectLst/>
        </p:spPr>
      </p:pic>
      <p:pic>
        <p:nvPicPr>
          <p:cNvPr id="10" name="Image 9" descr="Une image contenant dessin&#10;&#10;Description générée automatiquement">
            <a:extLst>
              <a:ext uri="{FF2B5EF4-FFF2-40B4-BE49-F238E27FC236}">
                <a16:creationId xmlns:a16="http://schemas.microsoft.com/office/drawing/2014/main" id="{B828435F-F64E-476D-9F79-FCAE0AB09AF4}"/>
              </a:ext>
            </a:extLst>
          </p:cNvPr>
          <p:cNvPicPr>
            <a:picLocks noChangeAspect="1"/>
          </p:cNvPicPr>
          <p:nvPr/>
        </p:nvPicPr>
        <p:blipFill rotWithShape="1">
          <a:blip r:embed="rId6"/>
          <a:srcRect b="15477"/>
          <a:stretch/>
        </p:blipFill>
        <p:spPr>
          <a:xfrm>
            <a:off x="4181738" y="5135279"/>
            <a:ext cx="1913139" cy="1321437"/>
          </a:xfrm>
          <a:prstGeom prst="rect">
            <a:avLst/>
          </a:prstGeom>
          <a:effectLst/>
        </p:spPr>
      </p:pic>
      <p:pic>
        <p:nvPicPr>
          <p:cNvPr id="11" name="Image 10" descr="Une image contenant objet, horloge, dessin&#10;&#10;Description générée automatiquement">
            <a:extLst>
              <a:ext uri="{FF2B5EF4-FFF2-40B4-BE49-F238E27FC236}">
                <a16:creationId xmlns:a16="http://schemas.microsoft.com/office/drawing/2014/main" id="{F9BB23F6-E0B6-4C42-819D-E5C9842FBA91}"/>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6764306" y="5129837"/>
            <a:ext cx="1272374" cy="1277991"/>
          </a:xfrm>
          <a:prstGeom prst="rect">
            <a:avLst/>
          </a:prstGeom>
          <a:effectLst/>
        </p:spPr>
      </p:pic>
      <p:pic>
        <p:nvPicPr>
          <p:cNvPr id="16" name="Image 15" descr="Une image contenant fenêtre&#10;&#10;Description générée automatiquement">
            <a:extLst>
              <a:ext uri="{FF2B5EF4-FFF2-40B4-BE49-F238E27FC236}">
                <a16:creationId xmlns:a16="http://schemas.microsoft.com/office/drawing/2014/main" id="{8E0F184D-E793-4710-BE21-2F135B14FCDE}"/>
              </a:ext>
            </a:extLst>
          </p:cNvPr>
          <p:cNvPicPr>
            <a:picLocks noChangeAspect="1"/>
          </p:cNvPicPr>
          <p:nvPr/>
        </p:nvPicPr>
        <p:blipFill>
          <a:blip r:embed="rId9">
            <a:duotone>
              <a:prstClr val="black"/>
              <a:srgbClr val="FF9900">
                <a:tint val="45000"/>
                <a:satMod val="400000"/>
              </a:srgbClr>
            </a:duotone>
            <a:extLst>
              <a:ext uri="{BEBA8EAE-BF5A-486C-A8C5-ECC9F3942E4B}">
                <a14:imgProps xmlns:a14="http://schemas.microsoft.com/office/drawing/2010/main">
                  <a14:imgLayer r:embed="rId10">
                    <a14:imgEffect>
                      <a14:colorTemperature colorTemp="1500"/>
                    </a14:imgEffect>
                    <a14:imgEffect>
                      <a14:saturation sat="236000"/>
                    </a14:imgEffect>
                  </a14:imgLayer>
                </a14:imgProps>
              </a:ext>
            </a:extLst>
          </a:blip>
          <a:stretch>
            <a:fillRect/>
          </a:stretch>
        </p:blipFill>
        <p:spPr>
          <a:xfrm>
            <a:off x="8985367" y="5095190"/>
            <a:ext cx="1270575" cy="1270575"/>
          </a:xfrm>
          <a:prstGeom prst="rect">
            <a:avLst/>
          </a:prstGeom>
          <a:effectLst/>
        </p:spPr>
      </p:pic>
      <p:pic>
        <p:nvPicPr>
          <p:cNvPr id="5" name="Image 4">
            <a:extLst>
              <a:ext uri="{FF2B5EF4-FFF2-40B4-BE49-F238E27FC236}">
                <a16:creationId xmlns:a16="http://schemas.microsoft.com/office/drawing/2014/main" id="{634B5A95-4375-4C1D-991C-B5FA90D5F65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0" b="10820"/>
          <a:stretch/>
        </p:blipFill>
        <p:spPr>
          <a:xfrm>
            <a:off x="9060613" y="1126103"/>
            <a:ext cx="3182232" cy="3476852"/>
          </a:xfrm>
          <a:prstGeom prst="rect">
            <a:avLst/>
          </a:prstGeom>
          <a:effectLst/>
        </p:spPr>
      </p:pic>
      <p:sp>
        <p:nvSpPr>
          <p:cNvPr id="8" name="ZoneTexte 7">
            <a:extLst>
              <a:ext uri="{FF2B5EF4-FFF2-40B4-BE49-F238E27FC236}">
                <a16:creationId xmlns:a16="http://schemas.microsoft.com/office/drawing/2014/main" id="{739C04AA-593A-4B89-875E-4D45FCC4A062}"/>
              </a:ext>
            </a:extLst>
          </p:cNvPr>
          <p:cNvSpPr txBox="1"/>
          <p:nvPr/>
        </p:nvSpPr>
        <p:spPr>
          <a:xfrm>
            <a:off x="11733053" y="6525684"/>
            <a:ext cx="309115" cy="307777"/>
          </a:xfrm>
          <a:prstGeom prst="rect">
            <a:avLst/>
          </a:prstGeom>
          <a:noFill/>
        </p:spPr>
        <p:txBody>
          <a:bodyPr wrap="square" rtlCol="0">
            <a:spAutoFit/>
          </a:bodyPr>
          <a:lstStyle/>
          <a:p>
            <a:r>
              <a:rPr lang="fr-FR" sz="1400" dirty="0"/>
              <a:t>4</a:t>
            </a:r>
          </a:p>
        </p:txBody>
      </p:sp>
    </p:spTree>
    <p:extLst>
      <p:ext uri="{BB962C8B-B14F-4D97-AF65-F5344CB8AC3E}">
        <p14:creationId xmlns:p14="http://schemas.microsoft.com/office/powerpoint/2010/main" val="422988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46CDE883-ACF7-4AD3-8302-0EFBDE282C61}"/>
              </a:ext>
            </a:extLst>
          </p:cNvPr>
          <p:cNvCxnSpPr>
            <a:cxnSpLocks/>
          </p:cNvCxnSpPr>
          <p:nvPr/>
        </p:nvCxnSpPr>
        <p:spPr>
          <a:xfrm flipH="1" flipV="1">
            <a:off x="1690301" y="483612"/>
            <a:ext cx="1050170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0F5A11E7-FA78-4C7B-A4BD-702653DE4447}"/>
              </a:ext>
            </a:extLst>
          </p:cNvPr>
          <p:cNvCxnSpPr>
            <a:cxnSpLocks/>
          </p:cNvCxnSpPr>
          <p:nvPr/>
        </p:nvCxnSpPr>
        <p:spPr>
          <a:xfrm>
            <a:off x="1219291" y="470497"/>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06302BF-12C3-4370-A205-2CB13BE653AA}"/>
              </a:ext>
            </a:extLst>
          </p:cNvPr>
          <p:cNvCxnSpPr>
            <a:cxnSpLocks/>
          </p:cNvCxnSpPr>
          <p:nvPr/>
        </p:nvCxnSpPr>
        <p:spPr>
          <a:xfrm flipH="1">
            <a:off x="0" y="483612"/>
            <a:ext cx="125143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50DCBC2-C85F-454E-9A9A-787E7F712801}"/>
              </a:ext>
            </a:extLst>
          </p:cNvPr>
          <p:cNvCxnSpPr>
            <a:cxnSpLocks/>
          </p:cNvCxnSpPr>
          <p:nvPr/>
        </p:nvCxnSpPr>
        <p:spPr>
          <a:xfrm flipH="1">
            <a:off x="1440346" y="470496"/>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FF3FCC1-0181-4124-B9A1-E468E9A4634E}"/>
              </a:ext>
            </a:extLst>
          </p:cNvPr>
          <p:cNvSpPr txBox="1"/>
          <p:nvPr/>
        </p:nvSpPr>
        <p:spPr>
          <a:xfrm>
            <a:off x="545707" y="563803"/>
            <a:ext cx="1176733" cy="1107996"/>
          </a:xfrm>
          <a:prstGeom prst="rect">
            <a:avLst/>
          </a:prstGeom>
          <a:noFill/>
        </p:spPr>
        <p:txBody>
          <a:bodyPr wrap="square">
            <a:spAutoFit/>
          </a:bodyPr>
          <a:lstStyle/>
          <a:p>
            <a:r>
              <a:rPr lang="fr-FR" sz="6600" b="1" dirty="0">
                <a:solidFill>
                  <a:srgbClr val="002060"/>
                </a:solidFill>
              </a:rPr>
              <a:t>1#</a:t>
            </a:r>
            <a:r>
              <a:rPr lang="fr-FR" sz="1800" b="1" dirty="0">
                <a:solidFill>
                  <a:srgbClr val="002060"/>
                </a:solidFill>
              </a:rPr>
              <a:t> </a:t>
            </a:r>
          </a:p>
        </p:txBody>
      </p:sp>
      <p:sp>
        <p:nvSpPr>
          <p:cNvPr id="3" name="ZoneTexte 2">
            <a:extLst>
              <a:ext uri="{FF2B5EF4-FFF2-40B4-BE49-F238E27FC236}">
                <a16:creationId xmlns:a16="http://schemas.microsoft.com/office/drawing/2014/main" id="{25961BC7-E4AD-4FBB-8524-EC21A95AF1C2}"/>
              </a:ext>
            </a:extLst>
          </p:cNvPr>
          <p:cNvSpPr txBox="1"/>
          <p:nvPr/>
        </p:nvSpPr>
        <p:spPr>
          <a:xfrm>
            <a:off x="1581393" y="794635"/>
            <a:ext cx="2606559" cy="646331"/>
          </a:xfrm>
          <a:prstGeom prst="rect">
            <a:avLst/>
          </a:prstGeom>
          <a:solidFill>
            <a:srgbClr val="002060"/>
          </a:solidFill>
        </p:spPr>
        <p:txBody>
          <a:bodyPr wrap="square" rtlCol="0">
            <a:spAutoFit/>
          </a:bodyPr>
          <a:lstStyle/>
          <a:p>
            <a:r>
              <a:rPr lang="fr-FR" b="1" dirty="0">
                <a:solidFill>
                  <a:schemeClr val="bg1"/>
                </a:solidFill>
              </a:rPr>
              <a:t>UNE LOGISTIQUE EN OR :</a:t>
            </a:r>
          </a:p>
          <a:p>
            <a:r>
              <a:rPr lang="fr-FR" b="1" dirty="0">
                <a:solidFill>
                  <a:schemeClr val="bg1"/>
                </a:solidFill>
              </a:rPr>
              <a:t>POURQUOI, COMMENT ?</a:t>
            </a:r>
          </a:p>
        </p:txBody>
      </p:sp>
      <p:sp>
        <p:nvSpPr>
          <p:cNvPr id="5" name="ZoneTexte 4">
            <a:extLst>
              <a:ext uri="{FF2B5EF4-FFF2-40B4-BE49-F238E27FC236}">
                <a16:creationId xmlns:a16="http://schemas.microsoft.com/office/drawing/2014/main" id="{8CF972C6-BAD8-448B-93ED-803A4831A3E3}"/>
              </a:ext>
            </a:extLst>
          </p:cNvPr>
          <p:cNvSpPr txBox="1"/>
          <p:nvPr/>
        </p:nvSpPr>
        <p:spPr>
          <a:xfrm>
            <a:off x="131199" y="1794112"/>
            <a:ext cx="5486875" cy="369332"/>
          </a:xfrm>
          <a:prstGeom prst="rect">
            <a:avLst/>
          </a:prstGeom>
          <a:solidFill>
            <a:srgbClr val="002060"/>
          </a:solidFill>
        </p:spPr>
        <p:txBody>
          <a:bodyPr wrap="square" rtlCol="0">
            <a:spAutoFit/>
          </a:bodyPr>
          <a:lstStyle/>
          <a:p>
            <a:r>
              <a:rPr lang="fr-FR" b="1" dirty="0">
                <a:solidFill>
                  <a:schemeClr val="bg1"/>
                </a:solidFill>
              </a:rPr>
              <a:t>POURQUOI CETTE DEMARCHE COLLECTIVE ?</a:t>
            </a:r>
          </a:p>
        </p:txBody>
      </p:sp>
      <p:sp>
        <p:nvSpPr>
          <p:cNvPr id="11" name="ZoneTexte 10">
            <a:extLst>
              <a:ext uri="{FF2B5EF4-FFF2-40B4-BE49-F238E27FC236}">
                <a16:creationId xmlns:a16="http://schemas.microsoft.com/office/drawing/2014/main" id="{A27A2513-8CC4-478E-80E8-6A5CD0D42AFA}"/>
              </a:ext>
            </a:extLst>
          </p:cNvPr>
          <p:cNvSpPr txBox="1"/>
          <p:nvPr/>
        </p:nvSpPr>
        <p:spPr>
          <a:xfrm>
            <a:off x="71209" y="3608400"/>
            <a:ext cx="5663908" cy="3093154"/>
          </a:xfrm>
          <a:prstGeom prst="rect">
            <a:avLst/>
          </a:prstGeom>
          <a:noFill/>
        </p:spPr>
        <p:txBody>
          <a:bodyPr wrap="square">
            <a:spAutoFit/>
          </a:bodyPr>
          <a:lstStyle/>
          <a:p>
            <a:pPr algn="just"/>
            <a:r>
              <a:rPr lang="fr-FR" sz="1500" dirty="0">
                <a:solidFill>
                  <a:srgbClr val="002060"/>
                </a:solidFill>
              </a:rPr>
              <a:t>La perspective des Jeux Olympiques 2024 renforce pour les acteurs du transport et de la logistique le besoin de s’organiser, de gérer et de maintenir une efficacité d’approvisionnement tant en amont de l’évènement sportif que pendant leurs déroulements, mais aussi de mettre à profit cette période pour modeler un héritage logistique adapté, performant et durable pour les années à venir.</a:t>
            </a:r>
          </a:p>
          <a:p>
            <a:pPr algn="just"/>
            <a:r>
              <a:rPr lang="fr-FR" sz="1500" dirty="0">
                <a:solidFill>
                  <a:srgbClr val="002060"/>
                </a:solidFill>
              </a:rPr>
              <a:t>D’une manière générale l’activité logistique sur la métropole représente un flux régulier de 4,4 millions mouvements de marchandises /semaine en </a:t>
            </a:r>
            <a:r>
              <a:rPr lang="fr-FR" sz="1500" dirty="0" err="1">
                <a:solidFill>
                  <a:srgbClr val="002060"/>
                </a:solidFill>
              </a:rPr>
              <a:t>IdF</a:t>
            </a:r>
            <a:r>
              <a:rPr lang="fr-FR" sz="1500" dirty="0">
                <a:solidFill>
                  <a:srgbClr val="002060"/>
                </a:solidFill>
              </a:rPr>
              <a:t>, près de 2,8 millions dans la Métropole du Grand Paris (62%) et 1,1 millions dans Paris (26%).</a:t>
            </a:r>
          </a:p>
          <a:p>
            <a:pPr algn="just"/>
            <a:r>
              <a:rPr lang="fr-FR" sz="1500" dirty="0">
                <a:solidFill>
                  <a:srgbClr val="002060"/>
                </a:solidFill>
              </a:rPr>
              <a:t>Ce contexte logistique va évoluer d’ici 2024 sur les deux principales phases de préparation à 2024 : la phase chantier et la période de l’évènement sportif.</a:t>
            </a:r>
          </a:p>
        </p:txBody>
      </p:sp>
      <p:sp>
        <p:nvSpPr>
          <p:cNvPr id="21" name="ZoneTexte 20">
            <a:extLst>
              <a:ext uri="{FF2B5EF4-FFF2-40B4-BE49-F238E27FC236}">
                <a16:creationId xmlns:a16="http://schemas.microsoft.com/office/drawing/2014/main" id="{843D3FE5-074F-4C3D-87D8-70EE5DC442E1}"/>
              </a:ext>
            </a:extLst>
          </p:cNvPr>
          <p:cNvSpPr txBox="1"/>
          <p:nvPr/>
        </p:nvSpPr>
        <p:spPr>
          <a:xfrm>
            <a:off x="5956172" y="563803"/>
            <a:ext cx="6146710" cy="6478697"/>
          </a:xfrm>
          <a:prstGeom prst="rect">
            <a:avLst/>
          </a:prstGeom>
          <a:noFill/>
        </p:spPr>
        <p:txBody>
          <a:bodyPr wrap="square">
            <a:spAutoFit/>
          </a:bodyPr>
          <a:lstStyle/>
          <a:p>
            <a:pPr algn="just"/>
            <a:r>
              <a:rPr lang="fr-FR" sz="1500" dirty="0">
                <a:solidFill>
                  <a:srgbClr val="002060"/>
                </a:solidFill>
              </a:rPr>
              <a:t>Dans ce contexte, TLF a souhaité entamer une démarche fédératrice sur l’ensemble du secteur permettant aux différentes organisations concernées de participer à la </a:t>
            </a:r>
            <a:r>
              <a:rPr lang="fr-FR" sz="1500" b="1" dirty="0">
                <a:solidFill>
                  <a:srgbClr val="002060"/>
                </a:solidFill>
              </a:rPr>
              <a:t>sensibilisation des décideurs politiques </a:t>
            </a:r>
            <a:r>
              <a:rPr lang="fr-FR" sz="1500" dirty="0">
                <a:solidFill>
                  <a:srgbClr val="002060"/>
                </a:solidFill>
              </a:rPr>
              <a:t>et du </a:t>
            </a:r>
            <a:r>
              <a:rPr lang="fr-FR" sz="1500" b="1" dirty="0">
                <a:solidFill>
                  <a:srgbClr val="002060"/>
                </a:solidFill>
              </a:rPr>
              <a:t>Comité d’Organisation des Jeux Olympiques </a:t>
            </a:r>
            <a:r>
              <a:rPr lang="fr-FR" sz="1500" dirty="0">
                <a:solidFill>
                  <a:srgbClr val="002060"/>
                </a:solidFill>
              </a:rPr>
              <a:t>aux atouts logistiques :</a:t>
            </a:r>
            <a:endParaRPr lang="fr-FR" sz="1500" b="1" dirty="0">
              <a:solidFill>
                <a:srgbClr val="002060"/>
              </a:solidFill>
            </a:endParaRPr>
          </a:p>
          <a:p>
            <a:pPr algn="just"/>
            <a:r>
              <a:rPr lang="fr-FR" sz="1500" b="1" dirty="0">
                <a:solidFill>
                  <a:srgbClr val="2EACA6"/>
                </a:solidFill>
              </a:rPr>
              <a:t>&gt;</a:t>
            </a:r>
            <a:r>
              <a:rPr lang="fr-FR" sz="1500" dirty="0"/>
              <a:t> </a:t>
            </a:r>
            <a:r>
              <a:rPr lang="fr-FR" sz="1500" dirty="0">
                <a:solidFill>
                  <a:srgbClr val="002060"/>
                </a:solidFill>
              </a:rPr>
              <a:t>Montrer aux décideurs politiques que la profession se mobilise et est au service des Jeux Olympiques et Paralympiques de 2024.</a:t>
            </a:r>
          </a:p>
          <a:p>
            <a:pPr algn="just"/>
            <a:r>
              <a:rPr lang="fr-FR" sz="1500" b="1" dirty="0">
                <a:solidFill>
                  <a:srgbClr val="2EACA6"/>
                </a:solidFill>
              </a:rPr>
              <a:t>&gt;</a:t>
            </a:r>
            <a:r>
              <a:rPr lang="fr-FR" sz="1500" dirty="0"/>
              <a:t> </a:t>
            </a:r>
            <a:r>
              <a:rPr lang="fr-FR" sz="1500" dirty="0">
                <a:solidFill>
                  <a:srgbClr val="002060"/>
                </a:solidFill>
              </a:rPr>
              <a:t>Inviter les parties prenantes à participer à un travail avec la profession sur chacun des grands enjeux et actions détectés par la profession.</a:t>
            </a:r>
          </a:p>
          <a:p>
            <a:pPr algn="just"/>
            <a:r>
              <a:rPr lang="fr-FR" sz="1500" b="1" dirty="0">
                <a:solidFill>
                  <a:srgbClr val="2EACA6"/>
                </a:solidFill>
              </a:rPr>
              <a:t>&gt;</a:t>
            </a:r>
            <a:r>
              <a:rPr lang="fr-FR" sz="1500" dirty="0"/>
              <a:t> </a:t>
            </a:r>
            <a:r>
              <a:rPr lang="fr-FR" sz="1500" dirty="0">
                <a:solidFill>
                  <a:srgbClr val="002060"/>
                </a:solidFill>
              </a:rPr>
              <a:t>Sensibiliser les entreprises du secteur concerné (ou entreprises concernées du secteur) afin qu’elles puissent anticiper cette période en matière de besoins de flux de transport et après les Jeux Olympiques.</a:t>
            </a:r>
          </a:p>
          <a:p>
            <a:pPr algn="just"/>
            <a:endParaRPr lang="fr-FR" sz="1000" dirty="0"/>
          </a:p>
          <a:p>
            <a:pPr algn="just"/>
            <a:r>
              <a:rPr lang="fr-FR" sz="1500" dirty="0">
                <a:solidFill>
                  <a:srgbClr val="002060"/>
                </a:solidFill>
              </a:rPr>
              <a:t>Les </a:t>
            </a:r>
            <a:r>
              <a:rPr lang="fr-FR" sz="1500" b="1" dirty="0">
                <a:solidFill>
                  <a:srgbClr val="002060"/>
                </a:solidFill>
              </a:rPr>
              <a:t>enjeux transversaux communs aux 3 phases </a:t>
            </a:r>
            <a:r>
              <a:rPr lang="fr-FR" sz="1500" dirty="0">
                <a:solidFill>
                  <a:srgbClr val="002060"/>
                </a:solidFill>
              </a:rPr>
              <a:t>(avant, pendant et après les Jeux Olympiques et Paralympiques) peuvent constituer des objectifs à atteindre :</a:t>
            </a:r>
          </a:p>
          <a:p>
            <a:pPr marL="85725" indent="-85725" algn="just"/>
            <a:r>
              <a:rPr lang="fr-FR" sz="1500" b="1" dirty="0">
                <a:solidFill>
                  <a:srgbClr val="00B0F0"/>
                </a:solidFill>
              </a:rPr>
              <a:t>&gt; </a:t>
            </a:r>
            <a:r>
              <a:rPr lang="fr-FR" sz="1500" b="1" dirty="0">
                <a:solidFill>
                  <a:srgbClr val="2EACA6"/>
                </a:solidFill>
              </a:rPr>
              <a:t>Améliorer la qualité de l’air, congestion, bruit </a:t>
            </a:r>
            <a:r>
              <a:rPr lang="fr-FR" sz="1500" b="1" dirty="0">
                <a:solidFill>
                  <a:srgbClr val="002060"/>
                </a:solidFill>
              </a:rPr>
              <a:t>des prestations de transport          de marchandises</a:t>
            </a:r>
          </a:p>
          <a:p>
            <a:pPr algn="just"/>
            <a:r>
              <a:rPr lang="fr-FR" sz="1500" b="1" dirty="0">
                <a:solidFill>
                  <a:srgbClr val="2EACA6"/>
                </a:solidFill>
              </a:rPr>
              <a:t>&gt; Maintenir une activité économique</a:t>
            </a:r>
            <a:r>
              <a:rPr lang="fr-FR" sz="1500" b="1" dirty="0">
                <a:solidFill>
                  <a:srgbClr val="002060"/>
                </a:solidFill>
              </a:rPr>
              <a:t>, pour les résidents et les entreprises</a:t>
            </a:r>
          </a:p>
          <a:p>
            <a:pPr marL="85725" indent="-85725" algn="just"/>
            <a:r>
              <a:rPr lang="fr-FR" sz="1500" b="1" dirty="0">
                <a:solidFill>
                  <a:srgbClr val="2EACA6"/>
                </a:solidFill>
              </a:rPr>
              <a:t>&gt;</a:t>
            </a:r>
            <a:r>
              <a:rPr lang="fr-FR" sz="1500" dirty="0">
                <a:solidFill>
                  <a:srgbClr val="2EACA6"/>
                </a:solidFill>
              </a:rPr>
              <a:t> </a:t>
            </a:r>
            <a:r>
              <a:rPr lang="fr-FR" sz="1500" b="1" dirty="0">
                <a:solidFill>
                  <a:srgbClr val="2EACA6"/>
                </a:solidFill>
              </a:rPr>
              <a:t>Améliorer la connaissance des flux logistiques </a:t>
            </a:r>
            <a:r>
              <a:rPr lang="fr-FR" sz="1500" b="1" dirty="0">
                <a:solidFill>
                  <a:srgbClr val="002060"/>
                </a:solidFill>
              </a:rPr>
              <a:t>et identifier les ressources numériques (data) des collectivités et des opérateurs logistiques</a:t>
            </a:r>
          </a:p>
          <a:p>
            <a:pPr algn="just"/>
            <a:r>
              <a:rPr lang="fr-FR" sz="1500" b="1" dirty="0">
                <a:solidFill>
                  <a:srgbClr val="2EACA6"/>
                </a:solidFill>
              </a:rPr>
              <a:t>&gt; Développer un héritage logistique </a:t>
            </a:r>
            <a:r>
              <a:rPr lang="fr-FR" sz="1500" b="1" dirty="0">
                <a:solidFill>
                  <a:srgbClr val="002060"/>
                </a:solidFill>
              </a:rPr>
              <a:t>attractif et durable</a:t>
            </a:r>
          </a:p>
          <a:p>
            <a:pPr algn="just"/>
            <a:r>
              <a:rPr lang="fr-FR" sz="1500" dirty="0">
                <a:solidFill>
                  <a:srgbClr val="002060"/>
                </a:solidFill>
              </a:rPr>
              <a:t>Au-delà des différentes recommandations sectorielles que les différents acteurs ont souhaité faire ressortir dans ce document, se pose naturellement la question des moyens que les décideurs locaux, territoriaux et du Comité d’organisation des Jeux Olympiques et Paralympiques souhaitent mettre en œuvre pour accompagner et consolider une logistique efficiente et innovante pour 2024.</a:t>
            </a:r>
          </a:p>
        </p:txBody>
      </p:sp>
      <p:sp>
        <p:nvSpPr>
          <p:cNvPr id="23" name="ZoneTexte 22">
            <a:extLst>
              <a:ext uri="{FF2B5EF4-FFF2-40B4-BE49-F238E27FC236}">
                <a16:creationId xmlns:a16="http://schemas.microsoft.com/office/drawing/2014/main" id="{17DF20A4-C2A7-49B7-9395-D2A254FFC91A}"/>
              </a:ext>
            </a:extLst>
          </p:cNvPr>
          <p:cNvSpPr txBox="1"/>
          <p:nvPr/>
        </p:nvSpPr>
        <p:spPr>
          <a:xfrm>
            <a:off x="71209" y="2737975"/>
            <a:ext cx="5612701" cy="584775"/>
          </a:xfrm>
          <a:prstGeom prst="rect">
            <a:avLst/>
          </a:prstGeom>
          <a:noFill/>
        </p:spPr>
        <p:txBody>
          <a:bodyPr wrap="square">
            <a:spAutoFit/>
          </a:bodyPr>
          <a:lstStyle/>
          <a:p>
            <a:pPr algn="just"/>
            <a:r>
              <a:rPr lang="fr-FR" sz="1600" b="1" i="1" dirty="0">
                <a:solidFill>
                  <a:srgbClr val="002060"/>
                </a:solidFill>
              </a:rPr>
              <a:t>Faire de la logistique un atout réussite dans l’organisation des Jeux Olympiques et Paralympiques de 2024</a:t>
            </a:r>
          </a:p>
        </p:txBody>
      </p:sp>
      <p:sp>
        <p:nvSpPr>
          <p:cNvPr id="9" name="Triangle isocèle 8">
            <a:extLst>
              <a:ext uri="{FF2B5EF4-FFF2-40B4-BE49-F238E27FC236}">
                <a16:creationId xmlns:a16="http://schemas.microsoft.com/office/drawing/2014/main" id="{371E4930-A61A-4FCF-9BFC-49DE6E9EBB09}"/>
              </a:ext>
            </a:extLst>
          </p:cNvPr>
          <p:cNvSpPr/>
          <p:nvPr/>
        </p:nvSpPr>
        <p:spPr>
          <a:xfrm rot="10800000">
            <a:off x="987083" y="85300"/>
            <a:ext cx="970084" cy="483491"/>
          </a:xfrm>
          <a:prstGeom prst="triangle">
            <a:avLst/>
          </a:prstGeom>
          <a:solidFill>
            <a:schemeClr val="bg1"/>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219B9BBF-5B83-4E8F-9D71-273B24AB8C88}"/>
              </a:ext>
            </a:extLst>
          </p:cNvPr>
          <p:cNvPicPr>
            <a:picLocks noChangeAspect="1"/>
          </p:cNvPicPr>
          <p:nvPr/>
        </p:nvPicPr>
        <p:blipFill>
          <a:blip r:embed="rId2"/>
          <a:stretch>
            <a:fillRect/>
          </a:stretch>
        </p:blipFill>
        <p:spPr>
          <a:xfrm>
            <a:off x="1359150" y="133314"/>
            <a:ext cx="255210" cy="283567"/>
          </a:xfrm>
          <a:prstGeom prst="rect">
            <a:avLst/>
          </a:prstGeom>
        </p:spPr>
      </p:pic>
      <p:sp>
        <p:nvSpPr>
          <p:cNvPr id="8" name="ZoneTexte 7">
            <a:extLst>
              <a:ext uri="{FF2B5EF4-FFF2-40B4-BE49-F238E27FC236}">
                <a16:creationId xmlns:a16="http://schemas.microsoft.com/office/drawing/2014/main" id="{566C8198-2F2A-4DCF-B1F5-57B9222846BF}"/>
              </a:ext>
            </a:extLst>
          </p:cNvPr>
          <p:cNvSpPr txBox="1"/>
          <p:nvPr/>
        </p:nvSpPr>
        <p:spPr>
          <a:xfrm>
            <a:off x="11733053" y="6525684"/>
            <a:ext cx="309115" cy="307777"/>
          </a:xfrm>
          <a:prstGeom prst="rect">
            <a:avLst/>
          </a:prstGeom>
          <a:noFill/>
        </p:spPr>
        <p:txBody>
          <a:bodyPr wrap="square" rtlCol="0">
            <a:spAutoFit/>
          </a:bodyPr>
          <a:lstStyle/>
          <a:p>
            <a:r>
              <a:rPr lang="fr-FR" sz="1400" dirty="0"/>
              <a:t>5</a:t>
            </a:r>
          </a:p>
        </p:txBody>
      </p:sp>
    </p:spTree>
    <p:extLst>
      <p:ext uri="{BB962C8B-B14F-4D97-AF65-F5344CB8AC3E}">
        <p14:creationId xmlns:p14="http://schemas.microsoft.com/office/powerpoint/2010/main" val="2274893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 coins arrondis 60">
            <a:extLst>
              <a:ext uri="{FF2B5EF4-FFF2-40B4-BE49-F238E27FC236}">
                <a16:creationId xmlns:a16="http://schemas.microsoft.com/office/drawing/2014/main" id="{8659DEDC-C781-4AF2-AFFE-07CB96DEDEAC}"/>
              </a:ext>
            </a:extLst>
          </p:cNvPr>
          <p:cNvSpPr/>
          <p:nvPr/>
        </p:nvSpPr>
        <p:spPr>
          <a:xfrm>
            <a:off x="6196927" y="652352"/>
            <a:ext cx="5657850" cy="4058069"/>
          </a:xfrm>
          <a:prstGeom prst="roundRect">
            <a:avLst>
              <a:gd name="adj" fmla="val 77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46CDE883-ACF7-4AD3-8302-0EFBDE282C61}"/>
              </a:ext>
            </a:extLst>
          </p:cNvPr>
          <p:cNvCxnSpPr>
            <a:cxnSpLocks/>
          </p:cNvCxnSpPr>
          <p:nvPr/>
        </p:nvCxnSpPr>
        <p:spPr>
          <a:xfrm flipH="1" flipV="1">
            <a:off x="1690301" y="455904"/>
            <a:ext cx="1050170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0F5A11E7-FA78-4C7B-A4BD-702653DE4447}"/>
              </a:ext>
            </a:extLst>
          </p:cNvPr>
          <p:cNvCxnSpPr>
            <a:cxnSpLocks/>
          </p:cNvCxnSpPr>
          <p:nvPr/>
        </p:nvCxnSpPr>
        <p:spPr>
          <a:xfrm>
            <a:off x="1219291" y="442789"/>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06302BF-12C3-4370-A205-2CB13BE653AA}"/>
              </a:ext>
            </a:extLst>
          </p:cNvPr>
          <p:cNvCxnSpPr>
            <a:cxnSpLocks/>
          </p:cNvCxnSpPr>
          <p:nvPr/>
        </p:nvCxnSpPr>
        <p:spPr>
          <a:xfrm flipH="1">
            <a:off x="0" y="455904"/>
            <a:ext cx="125143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50DCBC2-C85F-454E-9A9A-787E7F712801}"/>
              </a:ext>
            </a:extLst>
          </p:cNvPr>
          <p:cNvCxnSpPr>
            <a:cxnSpLocks/>
          </p:cNvCxnSpPr>
          <p:nvPr/>
        </p:nvCxnSpPr>
        <p:spPr>
          <a:xfrm flipH="1">
            <a:off x="1440346" y="442788"/>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25961BC7-E4AD-4FBB-8524-EC21A95AF1C2}"/>
              </a:ext>
            </a:extLst>
          </p:cNvPr>
          <p:cNvSpPr txBox="1"/>
          <p:nvPr/>
        </p:nvSpPr>
        <p:spPr>
          <a:xfrm>
            <a:off x="2144030" y="57989"/>
            <a:ext cx="2606559" cy="646331"/>
          </a:xfrm>
          <a:prstGeom prst="rect">
            <a:avLst/>
          </a:prstGeom>
          <a:solidFill>
            <a:srgbClr val="002060"/>
          </a:solidFill>
        </p:spPr>
        <p:txBody>
          <a:bodyPr wrap="square" rtlCol="0">
            <a:spAutoFit/>
          </a:bodyPr>
          <a:lstStyle/>
          <a:p>
            <a:r>
              <a:rPr lang="fr-FR" b="1" dirty="0">
                <a:solidFill>
                  <a:schemeClr val="bg1"/>
                </a:solidFill>
              </a:rPr>
              <a:t>UNE LOGISTIQUE EN OR :</a:t>
            </a:r>
          </a:p>
          <a:p>
            <a:r>
              <a:rPr lang="fr-FR" b="1" dirty="0">
                <a:solidFill>
                  <a:schemeClr val="bg1"/>
                </a:solidFill>
              </a:rPr>
              <a:t>POURQUOI, COMMENT ?</a:t>
            </a:r>
          </a:p>
        </p:txBody>
      </p:sp>
      <p:sp>
        <p:nvSpPr>
          <p:cNvPr id="5" name="ZoneTexte 4">
            <a:extLst>
              <a:ext uri="{FF2B5EF4-FFF2-40B4-BE49-F238E27FC236}">
                <a16:creationId xmlns:a16="http://schemas.microsoft.com/office/drawing/2014/main" id="{8CF972C6-BAD8-448B-93ED-803A4831A3E3}"/>
              </a:ext>
            </a:extLst>
          </p:cNvPr>
          <p:cNvSpPr txBox="1"/>
          <p:nvPr/>
        </p:nvSpPr>
        <p:spPr>
          <a:xfrm>
            <a:off x="209311" y="938895"/>
            <a:ext cx="4412906" cy="369332"/>
          </a:xfrm>
          <a:prstGeom prst="rect">
            <a:avLst/>
          </a:prstGeom>
          <a:solidFill>
            <a:srgbClr val="002060"/>
          </a:solidFill>
        </p:spPr>
        <p:txBody>
          <a:bodyPr wrap="square" rtlCol="0">
            <a:spAutoFit/>
          </a:bodyPr>
          <a:lstStyle/>
          <a:p>
            <a:r>
              <a:rPr lang="fr-FR" b="1" dirty="0">
                <a:solidFill>
                  <a:schemeClr val="bg1"/>
                </a:solidFill>
              </a:rPr>
              <a:t>REGARD SUR LES JEUX DE LONDRES - FRET</a:t>
            </a:r>
          </a:p>
        </p:txBody>
      </p:sp>
      <p:pic>
        <p:nvPicPr>
          <p:cNvPr id="10" name="Image 9">
            <a:extLst>
              <a:ext uri="{FF2B5EF4-FFF2-40B4-BE49-F238E27FC236}">
                <a16:creationId xmlns:a16="http://schemas.microsoft.com/office/drawing/2014/main" id="{521D9530-45A0-4532-B2C7-B686ED48B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300" b="10820"/>
          <a:stretch/>
        </p:blipFill>
        <p:spPr>
          <a:xfrm>
            <a:off x="122286" y="6038540"/>
            <a:ext cx="569193" cy="621890"/>
          </a:xfrm>
          <a:prstGeom prst="rect">
            <a:avLst/>
          </a:prstGeom>
          <a:effectLst/>
        </p:spPr>
      </p:pic>
      <p:sp>
        <p:nvSpPr>
          <p:cNvPr id="13" name="ZoneTexte 12">
            <a:extLst>
              <a:ext uri="{FF2B5EF4-FFF2-40B4-BE49-F238E27FC236}">
                <a16:creationId xmlns:a16="http://schemas.microsoft.com/office/drawing/2014/main" id="{BABA39AF-D5C9-4780-BBCD-0F50931233E7}"/>
              </a:ext>
            </a:extLst>
          </p:cNvPr>
          <p:cNvSpPr txBox="1"/>
          <p:nvPr/>
        </p:nvSpPr>
        <p:spPr>
          <a:xfrm>
            <a:off x="108821" y="1401589"/>
            <a:ext cx="4971322" cy="1708160"/>
          </a:xfrm>
          <a:prstGeom prst="rect">
            <a:avLst/>
          </a:prstGeom>
          <a:noFill/>
        </p:spPr>
        <p:txBody>
          <a:bodyPr wrap="square" rtlCol="0">
            <a:spAutoFit/>
          </a:bodyPr>
          <a:lstStyle/>
          <a:p>
            <a:pPr algn="just"/>
            <a:r>
              <a:rPr lang="fr-FR" sz="1500" dirty="0">
                <a:solidFill>
                  <a:srgbClr val="002060"/>
                </a:solidFill>
              </a:rPr>
              <a:t>En amont et pendant les jeux de Londres 2012, </a:t>
            </a:r>
            <a:r>
              <a:rPr lang="fr-FR" sz="1500" dirty="0" err="1">
                <a:solidFill>
                  <a:srgbClr val="002060"/>
                </a:solidFill>
              </a:rPr>
              <a:t>T</a:t>
            </a:r>
            <a:r>
              <a:rPr lang="fr-FR" sz="1500" dirty="0" err="1">
                <a:solidFill>
                  <a:srgbClr val="002060"/>
                </a:solidFill>
                <a:latin typeface="Borealis" pitchFamily="2" charset="0"/>
              </a:rPr>
              <a:t>l</a:t>
            </a:r>
            <a:r>
              <a:rPr lang="fr-FR" sz="1500" dirty="0" err="1">
                <a:solidFill>
                  <a:srgbClr val="002060"/>
                </a:solidFill>
              </a:rPr>
              <a:t>F</a:t>
            </a:r>
            <a:r>
              <a:rPr lang="fr-FR" sz="1500" dirty="0">
                <a:solidFill>
                  <a:srgbClr val="002060"/>
                </a:solidFill>
              </a:rPr>
              <a:t> a réalisé une enquête pour évaluer l’impact des jeux de Londres sur les opérateurs logistiques.</a:t>
            </a:r>
          </a:p>
          <a:p>
            <a:pPr algn="just"/>
            <a:r>
              <a:rPr lang="fr-FR" sz="1500" dirty="0">
                <a:solidFill>
                  <a:srgbClr val="002060"/>
                </a:solidFill>
              </a:rPr>
              <a:t>&gt; 57% des opérateurs logistiques	 ont apporté des changements suite aux jeux (enlever le point)</a:t>
            </a:r>
          </a:p>
          <a:p>
            <a:pPr algn="just"/>
            <a:r>
              <a:rPr lang="fr-FR" sz="1500" dirty="0">
                <a:solidFill>
                  <a:srgbClr val="002060"/>
                </a:solidFill>
              </a:rPr>
              <a:t>&gt; Selon les </a:t>
            </a:r>
            <a:r>
              <a:rPr lang="fr-FR" sz="1500" b="1" dirty="0">
                <a:solidFill>
                  <a:srgbClr val="002060"/>
                </a:solidFill>
              </a:rPr>
              <a:t>4 R</a:t>
            </a:r>
            <a:r>
              <a:rPr lang="fr-FR" sz="1500" dirty="0">
                <a:solidFill>
                  <a:srgbClr val="002060"/>
                </a:solidFill>
              </a:rPr>
              <a:t> : </a:t>
            </a:r>
            <a:r>
              <a:rPr lang="fr-FR" sz="1500" b="1" dirty="0">
                <a:solidFill>
                  <a:srgbClr val="002060"/>
                </a:solidFill>
              </a:rPr>
              <a:t>R</a:t>
            </a:r>
            <a:r>
              <a:rPr lang="fr-FR" sz="1500" dirty="0">
                <a:solidFill>
                  <a:srgbClr val="002060"/>
                </a:solidFill>
              </a:rPr>
              <a:t>éduction d’activité, </a:t>
            </a:r>
            <a:r>
              <a:rPr lang="fr-FR" sz="1500" b="1" dirty="0">
                <a:solidFill>
                  <a:srgbClr val="002060"/>
                </a:solidFill>
              </a:rPr>
              <a:t>R</a:t>
            </a:r>
            <a:r>
              <a:rPr lang="fr-FR" sz="1500" dirty="0">
                <a:solidFill>
                  <a:srgbClr val="002060"/>
                </a:solidFill>
              </a:rPr>
              <a:t>eprogrammation, </a:t>
            </a:r>
            <a:r>
              <a:rPr lang="fr-FR" sz="1500" b="1" dirty="0">
                <a:solidFill>
                  <a:srgbClr val="002060"/>
                </a:solidFill>
              </a:rPr>
              <a:t>R</a:t>
            </a:r>
            <a:r>
              <a:rPr lang="fr-FR" sz="1500" dirty="0">
                <a:solidFill>
                  <a:srgbClr val="002060"/>
                </a:solidFill>
              </a:rPr>
              <a:t>éacheminement, </a:t>
            </a:r>
            <a:r>
              <a:rPr lang="fr-FR" sz="1500" b="1" dirty="0">
                <a:solidFill>
                  <a:srgbClr val="002060"/>
                </a:solidFill>
              </a:rPr>
              <a:t>R</a:t>
            </a:r>
            <a:r>
              <a:rPr lang="fr-FR" sz="1500" dirty="0">
                <a:solidFill>
                  <a:srgbClr val="002060"/>
                </a:solidFill>
              </a:rPr>
              <a:t>évision du mode transport </a:t>
            </a:r>
          </a:p>
        </p:txBody>
      </p:sp>
      <p:pic>
        <p:nvPicPr>
          <p:cNvPr id="15" name="Picture 2" descr="Jeux olympiques d'été de 2012 — Wikipédia">
            <a:extLst>
              <a:ext uri="{FF2B5EF4-FFF2-40B4-BE49-F238E27FC236}">
                <a16:creationId xmlns:a16="http://schemas.microsoft.com/office/drawing/2014/main" id="{442FDEDE-9EDE-4A74-9F91-3B1E457D4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649" y="798485"/>
            <a:ext cx="506806" cy="5625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au 16">
            <a:extLst>
              <a:ext uri="{FF2B5EF4-FFF2-40B4-BE49-F238E27FC236}">
                <a16:creationId xmlns:a16="http://schemas.microsoft.com/office/drawing/2014/main" id="{BA16B92B-6DA8-4B4F-AA76-2D7E6DE981CC}"/>
              </a:ext>
            </a:extLst>
          </p:cNvPr>
          <p:cNvGraphicFramePr>
            <a:graphicFrameLocks noGrp="1"/>
          </p:cNvGraphicFramePr>
          <p:nvPr>
            <p:extLst>
              <p:ext uri="{D42A27DB-BD31-4B8C-83A1-F6EECF244321}">
                <p14:modId xmlns:p14="http://schemas.microsoft.com/office/powerpoint/2010/main" val="905965551"/>
              </p:ext>
            </p:extLst>
          </p:nvPr>
        </p:nvGraphicFramePr>
        <p:xfrm>
          <a:off x="270153" y="3572645"/>
          <a:ext cx="3356082" cy="1397547"/>
        </p:xfrm>
        <a:graphic>
          <a:graphicData uri="http://schemas.openxmlformats.org/drawingml/2006/table">
            <a:tbl>
              <a:tblPr firstRow="1" bandRow="1">
                <a:tableStyleId>{5C22544A-7EE6-4342-B048-85BDC9FD1C3A}</a:tableStyleId>
              </a:tblPr>
              <a:tblGrid>
                <a:gridCol w="1732392">
                  <a:extLst>
                    <a:ext uri="{9D8B030D-6E8A-4147-A177-3AD203B41FA5}">
                      <a16:colId xmlns:a16="http://schemas.microsoft.com/office/drawing/2014/main" val="1710220390"/>
                    </a:ext>
                  </a:extLst>
                </a:gridCol>
                <a:gridCol w="1623690">
                  <a:extLst>
                    <a:ext uri="{9D8B030D-6E8A-4147-A177-3AD203B41FA5}">
                      <a16:colId xmlns:a16="http://schemas.microsoft.com/office/drawing/2014/main" val="443246470"/>
                    </a:ext>
                  </a:extLst>
                </a:gridCol>
              </a:tblGrid>
              <a:tr h="336746">
                <a:tc>
                  <a:txBody>
                    <a:bodyPr/>
                    <a:lstStyle/>
                    <a:p>
                      <a:endParaRPr lang="fr-FR" dirty="0"/>
                    </a:p>
                  </a:txBody>
                  <a:tcPr>
                    <a:solidFill>
                      <a:schemeClr val="accent1">
                        <a:lumMod val="20000"/>
                        <a:lumOff val="80000"/>
                      </a:schemeClr>
                    </a:solidFill>
                  </a:tcPr>
                </a:tc>
                <a:tc>
                  <a:txBody>
                    <a:bodyPr/>
                    <a:lstStyle/>
                    <a:p>
                      <a:r>
                        <a:rPr lang="fr-FR" sz="1400" dirty="0"/>
                        <a:t>Pourcentage</a:t>
                      </a:r>
                    </a:p>
                  </a:txBody>
                  <a:tcPr>
                    <a:solidFill>
                      <a:schemeClr val="accent1">
                        <a:lumMod val="20000"/>
                        <a:lumOff val="80000"/>
                      </a:schemeClr>
                    </a:solidFill>
                  </a:tcPr>
                </a:tc>
                <a:extLst>
                  <a:ext uri="{0D108BD9-81ED-4DB2-BD59-A6C34878D82A}">
                    <a16:rowId xmlns:a16="http://schemas.microsoft.com/office/drawing/2014/main" val="2169102361"/>
                  </a:ext>
                </a:extLst>
              </a:tr>
              <a:tr h="224497">
                <a:tc>
                  <a:txBody>
                    <a:bodyPr/>
                    <a:lstStyle/>
                    <a:p>
                      <a:r>
                        <a:rPr lang="fr-FR" sz="1000" b="1" dirty="0"/>
                        <a:t>R</a:t>
                      </a:r>
                      <a:r>
                        <a:rPr lang="fr-FR" sz="1000" dirty="0"/>
                        <a:t>éduction d’activité</a:t>
                      </a:r>
                    </a:p>
                  </a:txBody>
                  <a:tcPr>
                    <a:solidFill>
                      <a:schemeClr val="accent1">
                        <a:lumMod val="20000"/>
                        <a:lumOff val="80000"/>
                      </a:schemeClr>
                    </a:solidFill>
                  </a:tcPr>
                </a:tc>
                <a:tc>
                  <a:txBody>
                    <a:bodyPr/>
                    <a:lstStyle/>
                    <a:p>
                      <a:pPr algn="ctr"/>
                      <a:r>
                        <a:rPr lang="fr-FR" sz="1000" b="1" dirty="0"/>
                        <a:t>45 à 50 %</a:t>
                      </a:r>
                    </a:p>
                  </a:txBody>
                  <a:tcPr>
                    <a:solidFill>
                      <a:schemeClr val="accent1">
                        <a:lumMod val="20000"/>
                        <a:lumOff val="80000"/>
                      </a:schemeClr>
                    </a:solidFill>
                  </a:tcPr>
                </a:tc>
                <a:extLst>
                  <a:ext uri="{0D108BD9-81ED-4DB2-BD59-A6C34878D82A}">
                    <a16:rowId xmlns:a16="http://schemas.microsoft.com/office/drawing/2014/main" val="3360600052"/>
                  </a:ext>
                </a:extLst>
              </a:tr>
              <a:tr h="224497">
                <a:tc>
                  <a:txBody>
                    <a:bodyPr/>
                    <a:lstStyle/>
                    <a:p>
                      <a:r>
                        <a:rPr lang="fr-FR" sz="1000" b="1" dirty="0"/>
                        <a:t>R</a:t>
                      </a:r>
                      <a:r>
                        <a:rPr lang="fr-FR" sz="1000" dirty="0"/>
                        <a:t>eprogrammation</a:t>
                      </a:r>
                    </a:p>
                  </a:txBody>
                  <a:tcPr>
                    <a:solidFill>
                      <a:schemeClr val="accent1">
                        <a:lumMod val="20000"/>
                        <a:lumOff val="80000"/>
                      </a:schemeClr>
                    </a:solidFill>
                  </a:tcPr>
                </a:tc>
                <a:tc>
                  <a:txBody>
                    <a:bodyPr/>
                    <a:lstStyle/>
                    <a:p>
                      <a:pPr algn="ctr"/>
                      <a:r>
                        <a:rPr lang="fr-FR" sz="1000" b="1" dirty="0"/>
                        <a:t>45 à 50 %</a:t>
                      </a:r>
                    </a:p>
                  </a:txBody>
                  <a:tcPr>
                    <a:solidFill>
                      <a:schemeClr val="accent1">
                        <a:lumMod val="20000"/>
                        <a:lumOff val="80000"/>
                      </a:schemeClr>
                    </a:solidFill>
                  </a:tcPr>
                </a:tc>
                <a:extLst>
                  <a:ext uri="{0D108BD9-81ED-4DB2-BD59-A6C34878D82A}">
                    <a16:rowId xmlns:a16="http://schemas.microsoft.com/office/drawing/2014/main" val="2458557810"/>
                  </a:ext>
                </a:extLst>
              </a:tr>
              <a:tr h="224497">
                <a:tc>
                  <a:txBody>
                    <a:bodyPr/>
                    <a:lstStyle/>
                    <a:p>
                      <a:r>
                        <a:rPr lang="fr-FR" sz="1000" b="1" dirty="0"/>
                        <a:t>R</a:t>
                      </a:r>
                      <a:r>
                        <a:rPr lang="fr-FR" sz="1000" dirty="0"/>
                        <a:t>éacheminement</a:t>
                      </a:r>
                    </a:p>
                  </a:txBody>
                  <a:tcPr>
                    <a:solidFill>
                      <a:schemeClr val="accent1">
                        <a:lumMod val="20000"/>
                        <a:lumOff val="80000"/>
                      </a:schemeClr>
                    </a:solidFill>
                  </a:tcPr>
                </a:tc>
                <a:tc>
                  <a:txBody>
                    <a:bodyPr/>
                    <a:lstStyle/>
                    <a:p>
                      <a:pPr algn="ctr"/>
                      <a:r>
                        <a:rPr lang="fr-FR" sz="1000" b="1" dirty="0"/>
                        <a:t>40 %</a:t>
                      </a:r>
                    </a:p>
                  </a:txBody>
                  <a:tcPr>
                    <a:solidFill>
                      <a:schemeClr val="accent1">
                        <a:lumMod val="20000"/>
                        <a:lumOff val="80000"/>
                      </a:schemeClr>
                    </a:solidFill>
                  </a:tcPr>
                </a:tc>
                <a:extLst>
                  <a:ext uri="{0D108BD9-81ED-4DB2-BD59-A6C34878D82A}">
                    <a16:rowId xmlns:a16="http://schemas.microsoft.com/office/drawing/2014/main" val="2373289145"/>
                  </a:ext>
                </a:extLst>
              </a:tr>
              <a:tr h="300267">
                <a:tc>
                  <a:txBody>
                    <a:bodyPr/>
                    <a:lstStyle/>
                    <a:p>
                      <a:r>
                        <a:rPr lang="fr-FR" sz="1000" b="1" dirty="0"/>
                        <a:t>R</a:t>
                      </a:r>
                      <a:r>
                        <a:rPr lang="fr-FR" sz="1000" dirty="0"/>
                        <a:t>évision du mode transport</a:t>
                      </a:r>
                    </a:p>
                  </a:txBody>
                  <a:tcPr>
                    <a:solidFill>
                      <a:schemeClr val="accent1">
                        <a:lumMod val="20000"/>
                        <a:lumOff val="80000"/>
                      </a:schemeClr>
                    </a:solidFill>
                  </a:tcPr>
                </a:tc>
                <a:tc>
                  <a:txBody>
                    <a:bodyPr/>
                    <a:lstStyle/>
                    <a:p>
                      <a:pPr algn="ctr"/>
                      <a:r>
                        <a:rPr lang="fr-FR" sz="1000" b="1" dirty="0"/>
                        <a:t>5 %</a:t>
                      </a:r>
                    </a:p>
                  </a:txBody>
                  <a:tcPr>
                    <a:solidFill>
                      <a:schemeClr val="accent1">
                        <a:lumMod val="20000"/>
                        <a:lumOff val="80000"/>
                      </a:schemeClr>
                    </a:solidFill>
                  </a:tcPr>
                </a:tc>
                <a:extLst>
                  <a:ext uri="{0D108BD9-81ED-4DB2-BD59-A6C34878D82A}">
                    <a16:rowId xmlns:a16="http://schemas.microsoft.com/office/drawing/2014/main" val="1942855280"/>
                  </a:ext>
                </a:extLst>
              </a:tr>
            </a:tbl>
          </a:graphicData>
        </a:graphic>
      </p:graphicFrame>
      <p:sp>
        <p:nvSpPr>
          <p:cNvPr id="18" name="ZoneTexte 17">
            <a:extLst>
              <a:ext uri="{FF2B5EF4-FFF2-40B4-BE49-F238E27FC236}">
                <a16:creationId xmlns:a16="http://schemas.microsoft.com/office/drawing/2014/main" id="{9CA9791F-20DD-4ED8-81DF-FA164923557B}"/>
              </a:ext>
            </a:extLst>
          </p:cNvPr>
          <p:cNvSpPr txBox="1"/>
          <p:nvPr/>
        </p:nvSpPr>
        <p:spPr>
          <a:xfrm>
            <a:off x="209310" y="3090453"/>
            <a:ext cx="3630237" cy="430887"/>
          </a:xfrm>
          <a:prstGeom prst="rect">
            <a:avLst/>
          </a:prstGeom>
          <a:noFill/>
        </p:spPr>
        <p:txBody>
          <a:bodyPr wrap="square">
            <a:spAutoFit/>
          </a:bodyPr>
          <a:lstStyle/>
          <a:p>
            <a:r>
              <a:rPr lang="fr-FR" sz="1100" dirty="0"/>
              <a:t>Proportion d’entreprises et d’opérateurs de fret ayant déclaré avoir fait un changement chacun des 4R.</a:t>
            </a:r>
          </a:p>
        </p:txBody>
      </p:sp>
      <p:sp>
        <p:nvSpPr>
          <p:cNvPr id="19" name="Ellipse 18">
            <a:extLst>
              <a:ext uri="{FF2B5EF4-FFF2-40B4-BE49-F238E27FC236}">
                <a16:creationId xmlns:a16="http://schemas.microsoft.com/office/drawing/2014/main" id="{CA871D42-B0DA-451B-A37E-95F9335F69F3}"/>
              </a:ext>
            </a:extLst>
          </p:cNvPr>
          <p:cNvSpPr/>
          <p:nvPr/>
        </p:nvSpPr>
        <p:spPr>
          <a:xfrm>
            <a:off x="7357796" y="717717"/>
            <a:ext cx="757732" cy="75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F3F84E04-6E31-47F6-9225-0B9236915066}"/>
              </a:ext>
            </a:extLst>
          </p:cNvPr>
          <p:cNvSpPr txBox="1"/>
          <p:nvPr/>
        </p:nvSpPr>
        <p:spPr>
          <a:xfrm>
            <a:off x="7412660" y="865750"/>
            <a:ext cx="840283" cy="461665"/>
          </a:xfrm>
          <a:prstGeom prst="rect">
            <a:avLst/>
          </a:prstGeom>
          <a:noFill/>
        </p:spPr>
        <p:txBody>
          <a:bodyPr wrap="square" rtlCol="0">
            <a:spAutoFit/>
          </a:bodyPr>
          <a:lstStyle/>
          <a:p>
            <a:r>
              <a:rPr lang="fr-FR" sz="2400" b="1" dirty="0">
                <a:solidFill>
                  <a:schemeClr val="bg1"/>
                </a:solidFill>
              </a:rPr>
              <a:t>51%</a:t>
            </a:r>
          </a:p>
        </p:txBody>
      </p:sp>
      <p:sp>
        <p:nvSpPr>
          <p:cNvPr id="21" name="ZoneTexte 20">
            <a:extLst>
              <a:ext uri="{FF2B5EF4-FFF2-40B4-BE49-F238E27FC236}">
                <a16:creationId xmlns:a16="http://schemas.microsoft.com/office/drawing/2014/main" id="{F16D02AC-368A-476A-B520-74F43B1AD70F}"/>
              </a:ext>
            </a:extLst>
          </p:cNvPr>
          <p:cNvSpPr txBox="1"/>
          <p:nvPr/>
        </p:nvSpPr>
        <p:spPr>
          <a:xfrm>
            <a:off x="8237018" y="616558"/>
            <a:ext cx="3703250" cy="954107"/>
          </a:xfrm>
          <a:prstGeom prst="rect">
            <a:avLst/>
          </a:prstGeom>
          <a:noFill/>
        </p:spPr>
        <p:txBody>
          <a:bodyPr wrap="square" rtlCol="0">
            <a:spAutoFit/>
          </a:bodyPr>
          <a:lstStyle/>
          <a:p>
            <a:r>
              <a:rPr lang="fr-FR" sz="1400" dirty="0">
                <a:solidFill>
                  <a:srgbClr val="002060"/>
                </a:solidFill>
              </a:rPr>
              <a:t>Des répondants ont fait des changements à leurs planifications habituelles de transport de marchandises pour éviter les interruptions de livraison pendant les Jeux</a:t>
            </a:r>
          </a:p>
        </p:txBody>
      </p:sp>
      <p:sp>
        <p:nvSpPr>
          <p:cNvPr id="25" name="ZoneTexte 24">
            <a:extLst>
              <a:ext uri="{FF2B5EF4-FFF2-40B4-BE49-F238E27FC236}">
                <a16:creationId xmlns:a16="http://schemas.microsoft.com/office/drawing/2014/main" id="{58C65D56-1B90-4CAF-970D-324A5F57D2BE}"/>
              </a:ext>
            </a:extLst>
          </p:cNvPr>
          <p:cNvSpPr txBox="1"/>
          <p:nvPr/>
        </p:nvSpPr>
        <p:spPr>
          <a:xfrm>
            <a:off x="6347041" y="1499347"/>
            <a:ext cx="840283" cy="461665"/>
          </a:xfrm>
          <a:prstGeom prst="rect">
            <a:avLst/>
          </a:prstGeom>
          <a:noFill/>
        </p:spPr>
        <p:txBody>
          <a:bodyPr wrap="square" rtlCol="0">
            <a:spAutoFit/>
          </a:bodyPr>
          <a:lstStyle/>
          <a:p>
            <a:r>
              <a:rPr lang="fr-FR" sz="2400" b="1" dirty="0">
                <a:solidFill>
                  <a:schemeClr val="accent1"/>
                </a:solidFill>
              </a:rPr>
              <a:t>24 %</a:t>
            </a:r>
          </a:p>
        </p:txBody>
      </p:sp>
      <p:sp>
        <p:nvSpPr>
          <p:cNvPr id="27" name="ZoneTexte 26">
            <a:extLst>
              <a:ext uri="{FF2B5EF4-FFF2-40B4-BE49-F238E27FC236}">
                <a16:creationId xmlns:a16="http://schemas.microsoft.com/office/drawing/2014/main" id="{28B2B141-FCF3-4A94-A11F-16CF3ABB621D}"/>
              </a:ext>
            </a:extLst>
          </p:cNvPr>
          <p:cNvSpPr txBox="1"/>
          <p:nvPr/>
        </p:nvSpPr>
        <p:spPr>
          <a:xfrm>
            <a:off x="7231613" y="1601214"/>
            <a:ext cx="4740605" cy="307777"/>
          </a:xfrm>
          <a:prstGeom prst="rect">
            <a:avLst/>
          </a:prstGeom>
          <a:noFill/>
        </p:spPr>
        <p:txBody>
          <a:bodyPr wrap="square" rtlCol="0">
            <a:spAutoFit/>
          </a:bodyPr>
          <a:lstStyle/>
          <a:p>
            <a:r>
              <a:rPr lang="fr-FR" sz="1400" dirty="0">
                <a:solidFill>
                  <a:srgbClr val="002060"/>
                </a:solidFill>
              </a:rPr>
              <a:t>Report des commandes non essentielles</a:t>
            </a:r>
          </a:p>
        </p:txBody>
      </p:sp>
      <p:sp>
        <p:nvSpPr>
          <p:cNvPr id="31" name="ZoneTexte 30">
            <a:extLst>
              <a:ext uri="{FF2B5EF4-FFF2-40B4-BE49-F238E27FC236}">
                <a16:creationId xmlns:a16="http://schemas.microsoft.com/office/drawing/2014/main" id="{F9EB96CC-974F-4B0B-98AD-C571E11A0DFD}"/>
              </a:ext>
            </a:extLst>
          </p:cNvPr>
          <p:cNvSpPr txBox="1"/>
          <p:nvPr/>
        </p:nvSpPr>
        <p:spPr>
          <a:xfrm>
            <a:off x="6347041" y="2009790"/>
            <a:ext cx="840283" cy="461665"/>
          </a:xfrm>
          <a:prstGeom prst="rect">
            <a:avLst/>
          </a:prstGeom>
          <a:noFill/>
        </p:spPr>
        <p:txBody>
          <a:bodyPr wrap="square" rtlCol="0">
            <a:spAutoFit/>
          </a:bodyPr>
          <a:lstStyle/>
          <a:p>
            <a:r>
              <a:rPr lang="fr-FR" sz="2400" b="1" dirty="0">
                <a:solidFill>
                  <a:schemeClr val="accent1"/>
                </a:solidFill>
              </a:rPr>
              <a:t>19 %</a:t>
            </a:r>
          </a:p>
        </p:txBody>
      </p:sp>
      <p:sp>
        <p:nvSpPr>
          <p:cNvPr id="35" name="ZoneTexte 34">
            <a:extLst>
              <a:ext uri="{FF2B5EF4-FFF2-40B4-BE49-F238E27FC236}">
                <a16:creationId xmlns:a16="http://schemas.microsoft.com/office/drawing/2014/main" id="{D0C3EBBB-B28B-4A5E-A321-71558EE2472B}"/>
              </a:ext>
            </a:extLst>
          </p:cNvPr>
          <p:cNvSpPr txBox="1"/>
          <p:nvPr/>
        </p:nvSpPr>
        <p:spPr>
          <a:xfrm>
            <a:off x="7259045" y="2114738"/>
            <a:ext cx="4740605" cy="307777"/>
          </a:xfrm>
          <a:prstGeom prst="rect">
            <a:avLst/>
          </a:prstGeom>
          <a:noFill/>
        </p:spPr>
        <p:txBody>
          <a:bodyPr wrap="square" rtlCol="0">
            <a:spAutoFit/>
          </a:bodyPr>
          <a:lstStyle/>
          <a:p>
            <a:r>
              <a:rPr lang="fr-FR" sz="1400" dirty="0">
                <a:solidFill>
                  <a:srgbClr val="002060"/>
                </a:solidFill>
              </a:rPr>
              <a:t>Mode alternatif de livraison</a:t>
            </a:r>
          </a:p>
        </p:txBody>
      </p:sp>
      <p:sp>
        <p:nvSpPr>
          <p:cNvPr id="37" name="ZoneTexte 36">
            <a:extLst>
              <a:ext uri="{FF2B5EF4-FFF2-40B4-BE49-F238E27FC236}">
                <a16:creationId xmlns:a16="http://schemas.microsoft.com/office/drawing/2014/main" id="{8E600B84-A191-45C8-9E1D-8E67C7BD935F}"/>
              </a:ext>
            </a:extLst>
          </p:cNvPr>
          <p:cNvSpPr txBox="1"/>
          <p:nvPr/>
        </p:nvSpPr>
        <p:spPr>
          <a:xfrm>
            <a:off x="6347041" y="2509806"/>
            <a:ext cx="840283" cy="461665"/>
          </a:xfrm>
          <a:prstGeom prst="rect">
            <a:avLst/>
          </a:prstGeom>
          <a:noFill/>
        </p:spPr>
        <p:txBody>
          <a:bodyPr wrap="square" rtlCol="0">
            <a:spAutoFit/>
          </a:bodyPr>
          <a:lstStyle/>
          <a:p>
            <a:r>
              <a:rPr lang="fr-FR" sz="2400" b="1" dirty="0">
                <a:solidFill>
                  <a:schemeClr val="accent1"/>
                </a:solidFill>
              </a:rPr>
              <a:t>18 %</a:t>
            </a:r>
          </a:p>
        </p:txBody>
      </p:sp>
      <p:sp>
        <p:nvSpPr>
          <p:cNvPr id="39" name="ZoneTexte 38">
            <a:extLst>
              <a:ext uri="{FF2B5EF4-FFF2-40B4-BE49-F238E27FC236}">
                <a16:creationId xmlns:a16="http://schemas.microsoft.com/office/drawing/2014/main" id="{771438D9-92D5-4465-B8D2-CF632F3B9645}"/>
              </a:ext>
            </a:extLst>
          </p:cNvPr>
          <p:cNvSpPr txBox="1"/>
          <p:nvPr/>
        </p:nvSpPr>
        <p:spPr>
          <a:xfrm>
            <a:off x="7259045" y="2614754"/>
            <a:ext cx="4740605" cy="307777"/>
          </a:xfrm>
          <a:prstGeom prst="rect">
            <a:avLst/>
          </a:prstGeom>
          <a:noFill/>
        </p:spPr>
        <p:txBody>
          <a:bodyPr wrap="square" rtlCol="0">
            <a:spAutoFit/>
          </a:bodyPr>
          <a:lstStyle/>
          <a:p>
            <a:r>
              <a:rPr lang="fr-FR" sz="1400" dirty="0">
                <a:solidFill>
                  <a:srgbClr val="002060"/>
                </a:solidFill>
              </a:rPr>
              <a:t>Mode de livraison en horaire décalé</a:t>
            </a:r>
          </a:p>
        </p:txBody>
      </p:sp>
      <p:sp>
        <p:nvSpPr>
          <p:cNvPr id="41" name="ZoneTexte 40">
            <a:extLst>
              <a:ext uri="{FF2B5EF4-FFF2-40B4-BE49-F238E27FC236}">
                <a16:creationId xmlns:a16="http://schemas.microsoft.com/office/drawing/2014/main" id="{D877E11D-155A-49D6-A0E0-7C303CDE7ADD}"/>
              </a:ext>
            </a:extLst>
          </p:cNvPr>
          <p:cNvSpPr txBox="1"/>
          <p:nvPr/>
        </p:nvSpPr>
        <p:spPr>
          <a:xfrm>
            <a:off x="6347041" y="3027584"/>
            <a:ext cx="840283" cy="461665"/>
          </a:xfrm>
          <a:prstGeom prst="rect">
            <a:avLst/>
          </a:prstGeom>
          <a:noFill/>
        </p:spPr>
        <p:txBody>
          <a:bodyPr wrap="square" rtlCol="0">
            <a:spAutoFit/>
          </a:bodyPr>
          <a:lstStyle/>
          <a:p>
            <a:r>
              <a:rPr lang="fr-FR" sz="2400" b="1" dirty="0">
                <a:solidFill>
                  <a:schemeClr val="accent1"/>
                </a:solidFill>
              </a:rPr>
              <a:t>13 %</a:t>
            </a:r>
          </a:p>
        </p:txBody>
      </p:sp>
      <p:sp>
        <p:nvSpPr>
          <p:cNvPr id="43" name="ZoneTexte 42">
            <a:extLst>
              <a:ext uri="{FF2B5EF4-FFF2-40B4-BE49-F238E27FC236}">
                <a16:creationId xmlns:a16="http://schemas.microsoft.com/office/drawing/2014/main" id="{51F47B08-3E1F-44BC-9AC5-577F5B1E32A2}"/>
              </a:ext>
            </a:extLst>
          </p:cNvPr>
          <p:cNvSpPr txBox="1"/>
          <p:nvPr/>
        </p:nvSpPr>
        <p:spPr>
          <a:xfrm>
            <a:off x="7259045" y="3132532"/>
            <a:ext cx="4740605" cy="307777"/>
          </a:xfrm>
          <a:prstGeom prst="rect">
            <a:avLst/>
          </a:prstGeom>
          <a:noFill/>
        </p:spPr>
        <p:txBody>
          <a:bodyPr wrap="square" rtlCol="0">
            <a:spAutoFit/>
          </a:bodyPr>
          <a:lstStyle/>
          <a:p>
            <a:r>
              <a:rPr lang="fr-FR" sz="1400" dirty="0">
                <a:solidFill>
                  <a:srgbClr val="002060"/>
                </a:solidFill>
              </a:rPr>
              <a:t>Recours à des fournisseurs différents</a:t>
            </a:r>
          </a:p>
        </p:txBody>
      </p:sp>
      <p:sp>
        <p:nvSpPr>
          <p:cNvPr id="45" name="ZoneTexte 44">
            <a:extLst>
              <a:ext uri="{FF2B5EF4-FFF2-40B4-BE49-F238E27FC236}">
                <a16:creationId xmlns:a16="http://schemas.microsoft.com/office/drawing/2014/main" id="{3F062610-8360-4134-8337-359B5EC4C272}"/>
              </a:ext>
            </a:extLst>
          </p:cNvPr>
          <p:cNvSpPr txBox="1"/>
          <p:nvPr/>
        </p:nvSpPr>
        <p:spPr>
          <a:xfrm>
            <a:off x="6358821" y="3498504"/>
            <a:ext cx="840283" cy="461665"/>
          </a:xfrm>
          <a:prstGeom prst="rect">
            <a:avLst/>
          </a:prstGeom>
          <a:noFill/>
        </p:spPr>
        <p:txBody>
          <a:bodyPr wrap="square" rtlCol="0">
            <a:spAutoFit/>
          </a:bodyPr>
          <a:lstStyle/>
          <a:p>
            <a:r>
              <a:rPr lang="fr-FR" sz="2400" b="1" dirty="0">
                <a:solidFill>
                  <a:schemeClr val="accent1"/>
                </a:solidFill>
              </a:rPr>
              <a:t>15 %</a:t>
            </a:r>
          </a:p>
        </p:txBody>
      </p:sp>
      <p:sp>
        <p:nvSpPr>
          <p:cNvPr id="47" name="ZoneTexte 46">
            <a:extLst>
              <a:ext uri="{FF2B5EF4-FFF2-40B4-BE49-F238E27FC236}">
                <a16:creationId xmlns:a16="http://schemas.microsoft.com/office/drawing/2014/main" id="{B9D37BAC-E0CC-4C57-BAFB-7D3DFE76D6F3}"/>
              </a:ext>
            </a:extLst>
          </p:cNvPr>
          <p:cNvSpPr txBox="1"/>
          <p:nvPr/>
        </p:nvSpPr>
        <p:spPr>
          <a:xfrm>
            <a:off x="7289113" y="3603452"/>
            <a:ext cx="4740605" cy="307777"/>
          </a:xfrm>
          <a:prstGeom prst="rect">
            <a:avLst/>
          </a:prstGeom>
          <a:noFill/>
        </p:spPr>
        <p:txBody>
          <a:bodyPr wrap="square" rtlCol="0">
            <a:spAutoFit/>
          </a:bodyPr>
          <a:lstStyle/>
          <a:p>
            <a:r>
              <a:rPr lang="fr-FR" sz="1400" dirty="0">
                <a:solidFill>
                  <a:srgbClr val="002060"/>
                </a:solidFill>
              </a:rPr>
              <a:t>Commande en plus grande quantité sur moins de livraison</a:t>
            </a:r>
          </a:p>
        </p:txBody>
      </p:sp>
      <p:pic>
        <p:nvPicPr>
          <p:cNvPr id="48" name="Image 47">
            <a:extLst>
              <a:ext uri="{FF2B5EF4-FFF2-40B4-BE49-F238E27FC236}">
                <a16:creationId xmlns:a16="http://schemas.microsoft.com/office/drawing/2014/main" id="{82F62592-DC49-4BD2-864B-3F93FEE11866}"/>
              </a:ext>
            </a:extLst>
          </p:cNvPr>
          <p:cNvPicPr>
            <a:picLocks noChangeAspect="1"/>
          </p:cNvPicPr>
          <p:nvPr/>
        </p:nvPicPr>
        <p:blipFill>
          <a:blip r:embed="rId4"/>
          <a:stretch>
            <a:fillRect/>
          </a:stretch>
        </p:blipFill>
        <p:spPr>
          <a:xfrm>
            <a:off x="5915391" y="633947"/>
            <a:ext cx="996437" cy="486959"/>
          </a:xfrm>
          <a:prstGeom prst="rect">
            <a:avLst/>
          </a:prstGeom>
        </p:spPr>
      </p:pic>
      <p:pic>
        <p:nvPicPr>
          <p:cNvPr id="2050" name="Picture 2" descr="Logo Transport For London PNG transparents - StickPNG">
            <a:extLst>
              <a:ext uri="{FF2B5EF4-FFF2-40B4-BE49-F238E27FC236}">
                <a16:creationId xmlns:a16="http://schemas.microsoft.com/office/drawing/2014/main" id="{0D24F2B6-04A7-474E-ADE9-7DE51C596E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324" b="18708"/>
          <a:stretch/>
        </p:blipFill>
        <p:spPr bwMode="auto">
          <a:xfrm>
            <a:off x="476705" y="3586846"/>
            <a:ext cx="1193175" cy="313355"/>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Connecteur droit 49">
            <a:extLst>
              <a:ext uri="{FF2B5EF4-FFF2-40B4-BE49-F238E27FC236}">
                <a16:creationId xmlns:a16="http://schemas.microsoft.com/office/drawing/2014/main" id="{E2E619AD-2CFC-4359-B9B2-760B67CDA588}"/>
              </a:ext>
            </a:extLst>
          </p:cNvPr>
          <p:cNvCxnSpPr>
            <a:cxnSpLocks/>
          </p:cNvCxnSpPr>
          <p:nvPr/>
        </p:nvCxnSpPr>
        <p:spPr>
          <a:xfrm flipH="1">
            <a:off x="6648181" y="1292361"/>
            <a:ext cx="702134" cy="256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F7F0CD00-72A1-48A7-8519-43D3F0D2A53E}"/>
              </a:ext>
            </a:extLst>
          </p:cNvPr>
          <p:cNvCxnSpPr>
            <a:cxnSpLocks/>
          </p:cNvCxnSpPr>
          <p:nvPr/>
        </p:nvCxnSpPr>
        <p:spPr>
          <a:xfrm>
            <a:off x="6618278" y="1883331"/>
            <a:ext cx="0" cy="19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4A006FAF-99FE-46A1-81AD-2967C81179E0}"/>
              </a:ext>
            </a:extLst>
          </p:cNvPr>
          <p:cNvCxnSpPr>
            <a:cxnSpLocks/>
          </p:cNvCxnSpPr>
          <p:nvPr/>
        </p:nvCxnSpPr>
        <p:spPr>
          <a:xfrm>
            <a:off x="6633229" y="2409815"/>
            <a:ext cx="0" cy="19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B3176FC8-7A97-47B0-A94E-B4BD4756858B}"/>
              </a:ext>
            </a:extLst>
          </p:cNvPr>
          <p:cNvCxnSpPr>
            <a:cxnSpLocks/>
          </p:cNvCxnSpPr>
          <p:nvPr/>
        </p:nvCxnSpPr>
        <p:spPr>
          <a:xfrm>
            <a:off x="6648180" y="2890781"/>
            <a:ext cx="0" cy="19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CCC44B8D-AEC1-4780-BFED-EF61FFFD0A01}"/>
              </a:ext>
            </a:extLst>
          </p:cNvPr>
          <p:cNvCxnSpPr>
            <a:cxnSpLocks/>
          </p:cNvCxnSpPr>
          <p:nvPr/>
        </p:nvCxnSpPr>
        <p:spPr>
          <a:xfrm>
            <a:off x="6648180" y="3399132"/>
            <a:ext cx="0" cy="198743"/>
          </a:xfrm>
          <a:prstGeom prst="line">
            <a:avLst/>
          </a:prstGeom>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A8B0BD1A-1480-4335-8B93-BE894368F9F3}"/>
              </a:ext>
            </a:extLst>
          </p:cNvPr>
          <p:cNvSpPr txBox="1"/>
          <p:nvPr/>
        </p:nvSpPr>
        <p:spPr>
          <a:xfrm>
            <a:off x="9987791" y="1951154"/>
            <a:ext cx="1772356" cy="1061829"/>
          </a:xfrm>
          <a:prstGeom prst="rect">
            <a:avLst/>
          </a:prstGeom>
          <a:noFill/>
        </p:spPr>
        <p:txBody>
          <a:bodyPr wrap="square">
            <a:spAutoFit/>
          </a:bodyPr>
          <a:lstStyle/>
          <a:p>
            <a:r>
              <a:rPr lang="fr-FR" sz="900" dirty="0"/>
              <a:t>Autres : L'inaction de l'entreprise était due soit au fait que leurs zones locales n'étaient pas affectées, soit que les contraintes ont empêché les livraisons en dehors des conditions de travail normales.</a:t>
            </a:r>
          </a:p>
        </p:txBody>
      </p:sp>
      <p:sp>
        <p:nvSpPr>
          <p:cNvPr id="2048" name="Ellipse 2047">
            <a:extLst>
              <a:ext uri="{FF2B5EF4-FFF2-40B4-BE49-F238E27FC236}">
                <a16:creationId xmlns:a16="http://schemas.microsoft.com/office/drawing/2014/main" id="{2684FFA3-FC5E-4872-AEFD-E4FC54040D51}"/>
              </a:ext>
            </a:extLst>
          </p:cNvPr>
          <p:cNvSpPr/>
          <p:nvPr/>
        </p:nvSpPr>
        <p:spPr>
          <a:xfrm>
            <a:off x="3877358" y="3811189"/>
            <a:ext cx="516924" cy="516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49" name="ZoneTexte 2048">
            <a:extLst>
              <a:ext uri="{FF2B5EF4-FFF2-40B4-BE49-F238E27FC236}">
                <a16:creationId xmlns:a16="http://schemas.microsoft.com/office/drawing/2014/main" id="{131B0A8A-2360-454F-B4DD-D311E4E60700}"/>
              </a:ext>
            </a:extLst>
          </p:cNvPr>
          <p:cNvSpPr txBox="1"/>
          <p:nvPr/>
        </p:nvSpPr>
        <p:spPr>
          <a:xfrm>
            <a:off x="3839547" y="3903884"/>
            <a:ext cx="605248" cy="338554"/>
          </a:xfrm>
          <a:prstGeom prst="rect">
            <a:avLst/>
          </a:prstGeom>
          <a:noFill/>
        </p:spPr>
        <p:txBody>
          <a:bodyPr wrap="square" rtlCol="0">
            <a:spAutoFit/>
          </a:bodyPr>
          <a:lstStyle/>
          <a:p>
            <a:r>
              <a:rPr lang="fr-FR" sz="1600" b="1" dirty="0">
                <a:solidFill>
                  <a:schemeClr val="bg1"/>
                </a:solidFill>
              </a:rPr>
              <a:t>-10%</a:t>
            </a:r>
          </a:p>
        </p:txBody>
      </p:sp>
      <p:sp>
        <p:nvSpPr>
          <p:cNvPr id="71" name="ZoneTexte 70">
            <a:extLst>
              <a:ext uri="{FF2B5EF4-FFF2-40B4-BE49-F238E27FC236}">
                <a16:creationId xmlns:a16="http://schemas.microsoft.com/office/drawing/2014/main" id="{A3BD7585-6071-4B51-A456-845E5180A9EE}"/>
              </a:ext>
            </a:extLst>
          </p:cNvPr>
          <p:cNvSpPr txBox="1"/>
          <p:nvPr/>
        </p:nvSpPr>
        <p:spPr>
          <a:xfrm>
            <a:off x="4390912" y="3652058"/>
            <a:ext cx="1809386" cy="830997"/>
          </a:xfrm>
          <a:prstGeom prst="rect">
            <a:avLst/>
          </a:prstGeom>
          <a:noFill/>
        </p:spPr>
        <p:txBody>
          <a:bodyPr wrap="square">
            <a:spAutoFit/>
          </a:bodyPr>
          <a:lstStyle/>
          <a:p>
            <a:r>
              <a:rPr lang="fr-FR" sz="1200" dirty="0"/>
              <a:t>volume de véhicules de plus de 5,2 m de long pendant la période olympique </a:t>
            </a:r>
          </a:p>
        </p:txBody>
      </p:sp>
      <p:sp>
        <p:nvSpPr>
          <p:cNvPr id="2052" name="Ellipse 2051">
            <a:extLst>
              <a:ext uri="{FF2B5EF4-FFF2-40B4-BE49-F238E27FC236}">
                <a16:creationId xmlns:a16="http://schemas.microsoft.com/office/drawing/2014/main" id="{0D38FBB3-1420-42F5-938E-56B10C40D31C}"/>
              </a:ext>
            </a:extLst>
          </p:cNvPr>
          <p:cNvSpPr/>
          <p:nvPr/>
        </p:nvSpPr>
        <p:spPr>
          <a:xfrm>
            <a:off x="6413610" y="3968772"/>
            <a:ext cx="614344" cy="614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3" name="ZoneTexte 2052">
            <a:extLst>
              <a:ext uri="{FF2B5EF4-FFF2-40B4-BE49-F238E27FC236}">
                <a16:creationId xmlns:a16="http://schemas.microsoft.com/office/drawing/2014/main" id="{7EC3FF2D-120E-40FB-B54D-73EC91B87FBA}"/>
              </a:ext>
            </a:extLst>
          </p:cNvPr>
          <p:cNvSpPr txBox="1"/>
          <p:nvPr/>
        </p:nvSpPr>
        <p:spPr>
          <a:xfrm>
            <a:off x="6450247" y="4085488"/>
            <a:ext cx="840283" cy="369332"/>
          </a:xfrm>
          <a:prstGeom prst="rect">
            <a:avLst/>
          </a:prstGeom>
          <a:noFill/>
        </p:spPr>
        <p:txBody>
          <a:bodyPr wrap="square" rtlCol="0">
            <a:spAutoFit/>
          </a:bodyPr>
          <a:lstStyle/>
          <a:p>
            <a:r>
              <a:rPr lang="fr-FR" b="1" dirty="0">
                <a:solidFill>
                  <a:schemeClr val="bg1"/>
                </a:solidFill>
              </a:rPr>
              <a:t>14%</a:t>
            </a:r>
          </a:p>
        </p:txBody>
      </p:sp>
      <p:sp>
        <p:nvSpPr>
          <p:cNvPr id="2054" name="ZoneTexte 2053">
            <a:extLst>
              <a:ext uri="{FF2B5EF4-FFF2-40B4-BE49-F238E27FC236}">
                <a16:creationId xmlns:a16="http://schemas.microsoft.com/office/drawing/2014/main" id="{271CB958-3579-4323-8CCA-7753213E4061}"/>
              </a:ext>
            </a:extLst>
          </p:cNvPr>
          <p:cNvSpPr txBox="1"/>
          <p:nvPr/>
        </p:nvSpPr>
        <p:spPr>
          <a:xfrm>
            <a:off x="7003850" y="3969745"/>
            <a:ext cx="4273078" cy="523220"/>
          </a:xfrm>
          <a:prstGeom prst="rect">
            <a:avLst/>
          </a:prstGeom>
          <a:noFill/>
        </p:spPr>
        <p:txBody>
          <a:bodyPr wrap="square" rtlCol="0">
            <a:spAutoFit/>
          </a:bodyPr>
          <a:lstStyle/>
          <a:p>
            <a:r>
              <a:rPr lang="fr-FR" sz="1400" dirty="0"/>
              <a:t>des répondants ont déclaré avoir subi des perturbations d'approvisionnement pendant les Jeux </a:t>
            </a:r>
          </a:p>
        </p:txBody>
      </p:sp>
      <p:pic>
        <p:nvPicPr>
          <p:cNvPr id="2056" name="Image 2055">
            <a:extLst>
              <a:ext uri="{FF2B5EF4-FFF2-40B4-BE49-F238E27FC236}">
                <a16:creationId xmlns:a16="http://schemas.microsoft.com/office/drawing/2014/main" id="{886B17A5-63ED-41D7-8B04-333B57FBBF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5052" y="3327645"/>
            <a:ext cx="762000" cy="352425"/>
          </a:xfrm>
          <a:prstGeom prst="rect">
            <a:avLst/>
          </a:prstGeom>
        </p:spPr>
      </p:pic>
      <p:sp>
        <p:nvSpPr>
          <p:cNvPr id="2057" name="ZoneTexte 2056">
            <a:extLst>
              <a:ext uri="{FF2B5EF4-FFF2-40B4-BE49-F238E27FC236}">
                <a16:creationId xmlns:a16="http://schemas.microsoft.com/office/drawing/2014/main" id="{D1B004F7-F088-4AB4-BB3C-E8E1ED0A0FA1}"/>
              </a:ext>
            </a:extLst>
          </p:cNvPr>
          <p:cNvSpPr txBox="1"/>
          <p:nvPr/>
        </p:nvSpPr>
        <p:spPr>
          <a:xfrm>
            <a:off x="1690301" y="5375324"/>
            <a:ext cx="10351867" cy="1384995"/>
          </a:xfrm>
          <a:prstGeom prst="rect">
            <a:avLst/>
          </a:prstGeom>
          <a:noFill/>
        </p:spPr>
        <p:txBody>
          <a:bodyPr wrap="square" rtlCol="0">
            <a:spAutoFit/>
          </a:bodyPr>
          <a:lstStyle/>
          <a:p>
            <a:r>
              <a:rPr lang="fr-FR" sz="1400" b="1" dirty="0">
                <a:solidFill>
                  <a:srgbClr val="002060"/>
                </a:solidFill>
              </a:rPr>
              <a:t>&gt; Importance d'une information correcte et dans un délai adapté vers les acteurs pour anticiper un tel événement.</a:t>
            </a:r>
          </a:p>
          <a:p>
            <a:r>
              <a:rPr lang="fr-FR" sz="1400" b="1" dirty="0">
                <a:solidFill>
                  <a:srgbClr val="002060"/>
                </a:solidFill>
              </a:rPr>
              <a:t>&gt; Impact négatif sur les coûts d’exploitation.</a:t>
            </a:r>
          </a:p>
          <a:p>
            <a:pPr marL="87313" indent="-87313"/>
            <a:r>
              <a:rPr lang="fr-FR" sz="1400" b="1" dirty="0">
                <a:solidFill>
                  <a:srgbClr val="002060"/>
                </a:solidFill>
              </a:rPr>
              <a:t>&gt; Importance de la communication au sein des entreprises mais également entre les partenaires de la chaîne  d'approvisionnement ainsi    qu’avec le public, les organismes sectoriels.</a:t>
            </a:r>
          </a:p>
          <a:p>
            <a:r>
              <a:rPr lang="fr-FR" sz="1400" b="1" dirty="0">
                <a:solidFill>
                  <a:srgbClr val="002060"/>
                </a:solidFill>
              </a:rPr>
              <a:t>&gt; Une prévision d’augmentation du trafic logistique qui peut être surestimé.</a:t>
            </a:r>
          </a:p>
          <a:p>
            <a:r>
              <a:rPr lang="fr-FR" sz="1400" b="1" dirty="0">
                <a:solidFill>
                  <a:srgbClr val="002060"/>
                </a:solidFill>
              </a:rPr>
              <a:t>&gt; les informations routières sont essentielles pour la planification préalable et les opérations quotidiennes.</a:t>
            </a:r>
          </a:p>
        </p:txBody>
      </p:sp>
      <p:sp>
        <p:nvSpPr>
          <p:cNvPr id="2058" name="ZoneTexte 2057">
            <a:extLst>
              <a:ext uri="{FF2B5EF4-FFF2-40B4-BE49-F238E27FC236}">
                <a16:creationId xmlns:a16="http://schemas.microsoft.com/office/drawing/2014/main" id="{EE229764-4E27-4FE6-8568-903657007BB7}"/>
              </a:ext>
            </a:extLst>
          </p:cNvPr>
          <p:cNvSpPr txBox="1"/>
          <p:nvPr/>
        </p:nvSpPr>
        <p:spPr>
          <a:xfrm rot="16200000">
            <a:off x="739424" y="5807050"/>
            <a:ext cx="1232785" cy="369332"/>
          </a:xfrm>
          <a:prstGeom prst="rect">
            <a:avLst/>
          </a:prstGeom>
          <a:solidFill>
            <a:srgbClr val="002060"/>
          </a:solidFill>
        </p:spPr>
        <p:txBody>
          <a:bodyPr wrap="square" rtlCol="0">
            <a:spAutoFit/>
          </a:bodyPr>
          <a:lstStyle/>
          <a:p>
            <a:r>
              <a:rPr lang="fr-FR" b="1" dirty="0">
                <a:solidFill>
                  <a:schemeClr val="bg1"/>
                </a:solidFill>
              </a:rPr>
              <a:t>A RETENIR</a:t>
            </a:r>
          </a:p>
        </p:txBody>
      </p:sp>
      <p:cxnSp>
        <p:nvCxnSpPr>
          <p:cNvPr id="46" name="Connecteur droit 45">
            <a:extLst>
              <a:ext uri="{FF2B5EF4-FFF2-40B4-BE49-F238E27FC236}">
                <a16:creationId xmlns:a16="http://schemas.microsoft.com/office/drawing/2014/main" id="{634F4965-5E8A-4A84-9BA4-CA4F7621245B}"/>
              </a:ext>
            </a:extLst>
          </p:cNvPr>
          <p:cNvCxnSpPr>
            <a:cxnSpLocks/>
          </p:cNvCxnSpPr>
          <p:nvPr/>
        </p:nvCxnSpPr>
        <p:spPr>
          <a:xfrm flipV="1">
            <a:off x="120650" y="5076370"/>
            <a:ext cx="8629328" cy="2903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C0FC3E21-C4E6-4C2A-A00D-6B96468ED26D}"/>
              </a:ext>
            </a:extLst>
          </p:cNvPr>
          <p:cNvCxnSpPr>
            <a:cxnSpLocks/>
          </p:cNvCxnSpPr>
          <p:nvPr/>
        </p:nvCxnSpPr>
        <p:spPr>
          <a:xfrm>
            <a:off x="8741266" y="5073426"/>
            <a:ext cx="177217" cy="1957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182DBA75-6BB7-4A35-8491-087FE34CB357}"/>
              </a:ext>
            </a:extLst>
          </p:cNvPr>
          <p:cNvCxnSpPr>
            <a:cxnSpLocks/>
          </p:cNvCxnSpPr>
          <p:nvPr/>
        </p:nvCxnSpPr>
        <p:spPr>
          <a:xfrm flipH="1">
            <a:off x="8895659" y="5073426"/>
            <a:ext cx="145916" cy="1957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D2FA849B-FD32-4727-88A5-5A32F1BECDCA}"/>
              </a:ext>
            </a:extLst>
          </p:cNvPr>
          <p:cNvCxnSpPr>
            <a:cxnSpLocks/>
          </p:cNvCxnSpPr>
          <p:nvPr/>
        </p:nvCxnSpPr>
        <p:spPr>
          <a:xfrm flipV="1">
            <a:off x="9026174" y="5062887"/>
            <a:ext cx="3003544" cy="169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riangle isocèle 1">
            <a:extLst>
              <a:ext uri="{FF2B5EF4-FFF2-40B4-BE49-F238E27FC236}">
                <a16:creationId xmlns:a16="http://schemas.microsoft.com/office/drawing/2014/main" id="{6A18082B-EE56-487B-A40B-DE0AA275911A}"/>
              </a:ext>
            </a:extLst>
          </p:cNvPr>
          <p:cNvSpPr/>
          <p:nvPr/>
        </p:nvSpPr>
        <p:spPr>
          <a:xfrm rot="10800000">
            <a:off x="983749" y="85300"/>
            <a:ext cx="970084" cy="483491"/>
          </a:xfrm>
          <a:prstGeom prst="triangle">
            <a:avLst/>
          </a:prstGeom>
          <a:solidFill>
            <a:schemeClr val="bg1"/>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BB954A95-07B9-45B7-B676-D440263C287A}"/>
              </a:ext>
            </a:extLst>
          </p:cNvPr>
          <p:cNvPicPr>
            <a:picLocks noChangeAspect="1"/>
          </p:cNvPicPr>
          <p:nvPr/>
        </p:nvPicPr>
        <p:blipFill>
          <a:blip r:embed="rId7"/>
          <a:stretch>
            <a:fillRect/>
          </a:stretch>
        </p:blipFill>
        <p:spPr>
          <a:xfrm>
            <a:off x="1355816" y="133314"/>
            <a:ext cx="255210" cy="283567"/>
          </a:xfrm>
          <a:prstGeom prst="rect">
            <a:avLst/>
          </a:prstGeom>
        </p:spPr>
      </p:pic>
      <p:sp>
        <p:nvSpPr>
          <p:cNvPr id="9" name="ZoneTexte 8">
            <a:extLst>
              <a:ext uri="{FF2B5EF4-FFF2-40B4-BE49-F238E27FC236}">
                <a16:creationId xmlns:a16="http://schemas.microsoft.com/office/drawing/2014/main" id="{C9F87817-BA85-4B84-9CC8-62A1A70A4A18}"/>
              </a:ext>
            </a:extLst>
          </p:cNvPr>
          <p:cNvSpPr txBox="1"/>
          <p:nvPr/>
        </p:nvSpPr>
        <p:spPr>
          <a:xfrm>
            <a:off x="11733053" y="6525684"/>
            <a:ext cx="309115" cy="307777"/>
          </a:xfrm>
          <a:prstGeom prst="rect">
            <a:avLst/>
          </a:prstGeom>
          <a:noFill/>
        </p:spPr>
        <p:txBody>
          <a:bodyPr wrap="square" rtlCol="0">
            <a:spAutoFit/>
          </a:bodyPr>
          <a:lstStyle/>
          <a:p>
            <a:r>
              <a:rPr lang="fr-FR" sz="1400" dirty="0"/>
              <a:t>6</a:t>
            </a:r>
          </a:p>
        </p:txBody>
      </p:sp>
    </p:spTree>
    <p:extLst>
      <p:ext uri="{BB962C8B-B14F-4D97-AF65-F5344CB8AC3E}">
        <p14:creationId xmlns:p14="http://schemas.microsoft.com/office/powerpoint/2010/main" val="345580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7DA9EFD-9CE2-4379-9F63-13CF4C08706D}"/>
              </a:ext>
            </a:extLst>
          </p:cNvPr>
          <p:cNvSpPr txBox="1"/>
          <p:nvPr/>
        </p:nvSpPr>
        <p:spPr>
          <a:xfrm>
            <a:off x="6362775" y="1260553"/>
            <a:ext cx="2046453" cy="523220"/>
          </a:xfrm>
          <a:prstGeom prst="rect">
            <a:avLst/>
          </a:prstGeom>
          <a:noFill/>
        </p:spPr>
        <p:txBody>
          <a:bodyPr wrap="square" rtlCol="0">
            <a:spAutoFit/>
          </a:bodyPr>
          <a:lstStyle/>
          <a:p>
            <a:pPr algn="ctr"/>
            <a:r>
              <a:rPr lang="fr-FR" sz="2800" b="1" dirty="0">
                <a:solidFill>
                  <a:srgbClr val="2EACA6"/>
                </a:solidFill>
              </a:rPr>
              <a:t>15 000 </a:t>
            </a:r>
            <a:r>
              <a:rPr lang="fr-FR" dirty="0"/>
              <a:t>athlètes</a:t>
            </a:r>
          </a:p>
        </p:txBody>
      </p:sp>
      <p:sp>
        <p:nvSpPr>
          <p:cNvPr id="6" name="ZoneTexte 5">
            <a:extLst>
              <a:ext uri="{FF2B5EF4-FFF2-40B4-BE49-F238E27FC236}">
                <a16:creationId xmlns:a16="http://schemas.microsoft.com/office/drawing/2014/main" id="{9AD71785-F550-44E9-968E-AAA3E76E7458}"/>
              </a:ext>
            </a:extLst>
          </p:cNvPr>
          <p:cNvSpPr txBox="1"/>
          <p:nvPr/>
        </p:nvSpPr>
        <p:spPr>
          <a:xfrm>
            <a:off x="6403358" y="1718856"/>
            <a:ext cx="2347341" cy="523220"/>
          </a:xfrm>
          <a:prstGeom prst="rect">
            <a:avLst/>
          </a:prstGeom>
          <a:noFill/>
        </p:spPr>
        <p:txBody>
          <a:bodyPr wrap="square" rtlCol="0">
            <a:spAutoFit/>
          </a:bodyPr>
          <a:lstStyle/>
          <a:p>
            <a:pPr algn="ctr"/>
            <a:r>
              <a:rPr lang="fr-FR" sz="2800" b="1" dirty="0">
                <a:solidFill>
                  <a:srgbClr val="2EACA6"/>
                </a:solidFill>
              </a:rPr>
              <a:t>20 000 </a:t>
            </a:r>
            <a:r>
              <a:rPr lang="fr-FR" dirty="0"/>
              <a:t>journalistes</a:t>
            </a:r>
          </a:p>
        </p:txBody>
      </p:sp>
      <p:sp>
        <p:nvSpPr>
          <p:cNvPr id="8" name="ZoneTexte 7">
            <a:extLst>
              <a:ext uri="{FF2B5EF4-FFF2-40B4-BE49-F238E27FC236}">
                <a16:creationId xmlns:a16="http://schemas.microsoft.com/office/drawing/2014/main" id="{7392797C-3DD2-413C-BA77-286C279A9D30}"/>
              </a:ext>
            </a:extLst>
          </p:cNvPr>
          <p:cNvSpPr txBox="1"/>
          <p:nvPr/>
        </p:nvSpPr>
        <p:spPr>
          <a:xfrm>
            <a:off x="6314619" y="3187386"/>
            <a:ext cx="3184550" cy="523220"/>
          </a:xfrm>
          <a:prstGeom prst="rect">
            <a:avLst/>
          </a:prstGeom>
          <a:noFill/>
        </p:spPr>
        <p:txBody>
          <a:bodyPr wrap="square" rtlCol="0">
            <a:spAutoFit/>
          </a:bodyPr>
          <a:lstStyle/>
          <a:p>
            <a:pPr algn="ctr"/>
            <a:r>
              <a:rPr lang="fr-FR" sz="2800" b="1" dirty="0">
                <a:solidFill>
                  <a:srgbClr val="2EACA6"/>
                </a:solidFill>
              </a:rPr>
              <a:t>95% </a:t>
            </a:r>
            <a:r>
              <a:rPr lang="fr-FR" dirty="0"/>
              <a:t>des sites déjà existants </a:t>
            </a:r>
            <a:endParaRPr lang="fr-FR" sz="1200" dirty="0"/>
          </a:p>
        </p:txBody>
      </p:sp>
      <p:sp>
        <p:nvSpPr>
          <p:cNvPr id="10" name="ZoneTexte 9">
            <a:extLst>
              <a:ext uri="{FF2B5EF4-FFF2-40B4-BE49-F238E27FC236}">
                <a16:creationId xmlns:a16="http://schemas.microsoft.com/office/drawing/2014/main" id="{EAA45A8C-9959-42DE-8B67-E7F9FE485000}"/>
              </a:ext>
            </a:extLst>
          </p:cNvPr>
          <p:cNvSpPr txBox="1"/>
          <p:nvPr/>
        </p:nvSpPr>
        <p:spPr>
          <a:xfrm>
            <a:off x="6165264" y="3710606"/>
            <a:ext cx="4762425" cy="523220"/>
          </a:xfrm>
          <a:prstGeom prst="rect">
            <a:avLst/>
          </a:prstGeom>
          <a:noFill/>
        </p:spPr>
        <p:txBody>
          <a:bodyPr wrap="square" rtlCol="0">
            <a:spAutoFit/>
          </a:bodyPr>
          <a:lstStyle/>
          <a:p>
            <a:pPr algn="ctr"/>
            <a:r>
              <a:rPr lang="fr-FR" sz="2800" b="1" dirty="0">
                <a:solidFill>
                  <a:srgbClr val="2EACA6"/>
                </a:solidFill>
              </a:rPr>
              <a:t>Plus de 300 Km </a:t>
            </a:r>
            <a:r>
              <a:rPr lang="fr-FR" dirty="0"/>
              <a:t>de voies réservées </a:t>
            </a:r>
          </a:p>
        </p:txBody>
      </p:sp>
      <p:sp>
        <p:nvSpPr>
          <p:cNvPr id="11" name="ZoneTexte 10">
            <a:extLst>
              <a:ext uri="{FF2B5EF4-FFF2-40B4-BE49-F238E27FC236}">
                <a16:creationId xmlns:a16="http://schemas.microsoft.com/office/drawing/2014/main" id="{63949DC7-1E2B-4607-B41C-9A501AED9EFE}"/>
              </a:ext>
            </a:extLst>
          </p:cNvPr>
          <p:cNvSpPr txBox="1"/>
          <p:nvPr/>
        </p:nvSpPr>
        <p:spPr>
          <a:xfrm>
            <a:off x="6286313" y="4182981"/>
            <a:ext cx="4701399" cy="523220"/>
          </a:xfrm>
          <a:prstGeom prst="rect">
            <a:avLst/>
          </a:prstGeom>
          <a:noFill/>
        </p:spPr>
        <p:txBody>
          <a:bodyPr wrap="square" rtlCol="0">
            <a:spAutoFit/>
          </a:bodyPr>
          <a:lstStyle/>
          <a:p>
            <a:pPr algn="ctr"/>
            <a:r>
              <a:rPr lang="fr-FR" dirty="0"/>
              <a:t>  </a:t>
            </a:r>
            <a:r>
              <a:rPr lang="fr-FR" sz="2800" b="1" dirty="0">
                <a:solidFill>
                  <a:srgbClr val="2EACA6"/>
                </a:solidFill>
              </a:rPr>
              <a:t>55 % </a:t>
            </a:r>
            <a:r>
              <a:rPr lang="fr-FR" dirty="0"/>
              <a:t>de diminution de l’empreinte carbone</a:t>
            </a:r>
            <a:r>
              <a:rPr lang="fr-FR" sz="1100" dirty="0"/>
              <a:t> </a:t>
            </a:r>
          </a:p>
        </p:txBody>
      </p:sp>
      <p:sp>
        <p:nvSpPr>
          <p:cNvPr id="13" name="ZoneTexte 12">
            <a:extLst>
              <a:ext uri="{FF2B5EF4-FFF2-40B4-BE49-F238E27FC236}">
                <a16:creationId xmlns:a16="http://schemas.microsoft.com/office/drawing/2014/main" id="{1B892B3B-E1CD-4618-A346-1932AFAFEBF6}"/>
              </a:ext>
            </a:extLst>
          </p:cNvPr>
          <p:cNvSpPr txBox="1"/>
          <p:nvPr/>
        </p:nvSpPr>
        <p:spPr>
          <a:xfrm>
            <a:off x="6375158" y="2217123"/>
            <a:ext cx="2236012" cy="523220"/>
          </a:xfrm>
          <a:prstGeom prst="rect">
            <a:avLst/>
          </a:prstGeom>
          <a:noFill/>
        </p:spPr>
        <p:txBody>
          <a:bodyPr wrap="square" rtlCol="0">
            <a:spAutoFit/>
          </a:bodyPr>
          <a:lstStyle/>
          <a:p>
            <a:pPr algn="ctr"/>
            <a:r>
              <a:rPr lang="fr-FR" sz="2800" b="1" dirty="0">
                <a:solidFill>
                  <a:srgbClr val="2EACA6"/>
                </a:solidFill>
              </a:rPr>
              <a:t>150 000 </a:t>
            </a:r>
            <a:r>
              <a:rPr lang="fr-FR" dirty="0"/>
              <a:t>emplois</a:t>
            </a:r>
            <a:endParaRPr lang="fr-FR" sz="1200" dirty="0"/>
          </a:p>
        </p:txBody>
      </p:sp>
      <p:sp>
        <p:nvSpPr>
          <p:cNvPr id="15" name="ZoneTexte 14">
            <a:extLst>
              <a:ext uri="{FF2B5EF4-FFF2-40B4-BE49-F238E27FC236}">
                <a16:creationId xmlns:a16="http://schemas.microsoft.com/office/drawing/2014/main" id="{0656DB3F-C130-48BC-AFA7-6C86A3FB4DBF}"/>
              </a:ext>
            </a:extLst>
          </p:cNvPr>
          <p:cNvSpPr txBox="1"/>
          <p:nvPr/>
        </p:nvSpPr>
        <p:spPr>
          <a:xfrm>
            <a:off x="6314619" y="2664166"/>
            <a:ext cx="2417672" cy="523220"/>
          </a:xfrm>
          <a:prstGeom prst="rect">
            <a:avLst/>
          </a:prstGeom>
          <a:noFill/>
        </p:spPr>
        <p:txBody>
          <a:bodyPr wrap="square" rtlCol="0">
            <a:spAutoFit/>
          </a:bodyPr>
          <a:lstStyle/>
          <a:p>
            <a:pPr algn="ctr"/>
            <a:r>
              <a:rPr lang="fr-FR" sz="2800" b="1" dirty="0">
                <a:solidFill>
                  <a:srgbClr val="2EACA6"/>
                </a:solidFill>
              </a:rPr>
              <a:t>50 000 </a:t>
            </a:r>
            <a:r>
              <a:rPr lang="fr-FR" dirty="0"/>
              <a:t>bénévoles</a:t>
            </a:r>
          </a:p>
        </p:txBody>
      </p:sp>
      <p:sp>
        <p:nvSpPr>
          <p:cNvPr id="17" name="ZoneTexte 16">
            <a:extLst>
              <a:ext uri="{FF2B5EF4-FFF2-40B4-BE49-F238E27FC236}">
                <a16:creationId xmlns:a16="http://schemas.microsoft.com/office/drawing/2014/main" id="{A678C204-D649-4361-A437-B7FD9AAD6CF6}"/>
              </a:ext>
            </a:extLst>
          </p:cNvPr>
          <p:cNvSpPr txBox="1"/>
          <p:nvPr/>
        </p:nvSpPr>
        <p:spPr>
          <a:xfrm>
            <a:off x="6459322" y="897252"/>
            <a:ext cx="5530291" cy="369332"/>
          </a:xfrm>
          <a:prstGeom prst="rect">
            <a:avLst/>
          </a:prstGeom>
          <a:solidFill>
            <a:srgbClr val="002060"/>
          </a:solidFill>
        </p:spPr>
        <p:txBody>
          <a:bodyPr wrap="square" rtlCol="0">
            <a:spAutoFit/>
          </a:bodyPr>
          <a:lstStyle/>
          <a:p>
            <a:pPr algn="ctr"/>
            <a:r>
              <a:rPr lang="fr-FR" b="1" dirty="0">
                <a:solidFill>
                  <a:schemeClr val="bg1"/>
                </a:solidFill>
              </a:rPr>
              <a:t>ESTIMATION JEUX OLYMPIQUES</a:t>
            </a:r>
          </a:p>
        </p:txBody>
      </p:sp>
      <p:cxnSp>
        <p:nvCxnSpPr>
          <p:cNvPr id="18" name="Connecteur droit 17">
            <a:extLst>
              <a:ext uri="{FF2B5EF4-FFF2-40B4-BE49-F238E27FC236}">
                <a16:creationId xmlns:a16="http://schemas.microsoft.com/office/drawing/2014/main" id="{42F77E40-EF87-4266-B23A-9A2CD94C2AD7}"/>
              </a:ext>
            </a:extLst>
          </p:cNvPr>
          <p:cNvCxnSpPr>
            <a:cxnSpLocks/>
          </p:cNvCxnSpPr>
          <p:nvPr/>
        </p:nvCxnSpPr>
        <p:spPr>
          <a:xfrm flipH="1" flipV="1">
            <a:off x="1690301" y="483612"/>
            <a:ext cx="1050170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29C8BD90-9FB0-41B1-9FF4-33D5D53C8A1F}"/>
              </a:ext>
            </a:extLst>
          </p:cNvPr>
          <p:cNvCxnSpPr>
            <a:cxnSpLocks/>
          </p:cNvCxnSpPr>
          <p:nvPr/>
        </p:nvCxnSpPr>
        <p:spPr>
          <a:xfrm>
            <a:off x="1219291" y="470497"/>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0B6A0F31-B38F-4EA5-9CB6-E084D92641FA}"/>
              </a:ext>
            </a:extLst>
          </p:cNvPr>
          <p:cNvCxnSpPr>
            <a:cxnSpLocks/>
          </p:cNvCxnSpPr>
          <p:nvPr/>
        </p:nvCxnSpPr>
        <p:spPr>
          <a:xfrm flipH="1">
            <a:off x="0" y="483612"/>
            <a:ext cx="125143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9AF5AEDA-97E9-4DA3-B6F9-E981E9419F5A}"/>
              </a:ext>
            </a:extLst>
          </p:cNvPr>
          <p:cNvCxnSpPr>
            <a:cxnSpLocks/>
          </p:cNvCxnSpPr>
          <p:nvPr/>
        </p:nvCxnSpPr>
        <p:spPr>
          <a:xfrm flipH="1">
            <a:off x="1440346" y="470496"/>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riangle isocèle 21">
            <a:extLst>
              <a:ext uri="{FF2B5EF4-FFF2-40B4-BE49-F238E27FC236}">
                <a16:creationId xmlns:a16="http://schemas.microsoft.com/office/drawing/2014/main" id="{28C664F0-0D15-49FC-8E9E-17D6194EE940}"/>
              </a:ext>
            </a:extLst>
          </p:cNvPr>
          <p:cNvSpPr/>
          <p:nvPr/>
        </p:nvSpPr>
        <p:spPr>
          <a:xfrm rot="10800000">
            <a:off x="1015945" y="85298"/>
            <a:ext cx="894305" cy="483491"/>
          </a:xfrm>
          <a:prstGeom prst="triangle">
            <a:avLst/>
          </a:prstGeom>
          <a:solidFill>
            <a:schemeClr val="bg1"/>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a:extLst>
              <a:ext uri="{FF2B5EF4-FFF2-40B4-BE49-F238E27FC236}">
                <a16:creationId xmlns:a16="http://schemas.microsoft.com/office/drawing/2014/main" id="{91B5CC24-08DF-4698-ABF7-3BBB3DB8E267}"/>
              </a:ext>
            </a:extLst>
          </p:cNvPr>
          <p:cNvPicPr>
            <a:picLocks noChangeAspect="1"/>
          </p:cNvPicPr>
          <p:nvPr/>
        </p:nvPicPr>
        <p:blipFill>
          <a:blip r:embed="rId2"/>
          <a:stretch>
            <a:fillRect/>
          </a:stretch>
        </p:blipFill>
        <p:spPr>
          <a:xfrm>
            <a:off x="1343652" y="133314"/>
            <a:ext cx="255210" cy="283567"/>
          </a:xfrm>
          <a:prstGeom prst="rect">
            <a:avLst/>
          </a:prstGeom>
        </p:spPr>
      </p:pic>
      <p:sp>
        <p:nvSpPr>
          <p:cNvPr id="26" name="ZoneTexte 25">
            <a:extLst>
              <a:ext uri="{FF2B5EF4-FFF2-40B4-BE49-F238E27FC236}">
                <a16:creationId xmlns:a16="http://schemas.microsoft.com/office/drawing/2014/main" id="{7FBB4B46-E317-45EA-B708-2F3F338EABA6}"/>
              </a:ext>
            </a:extLst>
          </p:cNvPr>
          <p:cNvSpPr txBox="1"/>
          <p:nvPr/>
        </p:nvSpPr>
        <p:spPr>
          <a:xfrm>
            <a:off x="2175703" y="276517"/>
            <a:ext cx="1569679" cy="369332"/>
          </a:xfrm>
          <a:prstGeom prst="rect">
            <a:avLst/>
          </a:prstGeom>
          <a:solidFill>
            <a:srgbClr val="002060"/>
          </a:solidFill>
        </p:spPr>
        <p:txBody>
          <a:bodyPr wrap="square" rtlCol="0">
            <a:spAutoFit/>
          </a:bodyPr>
          <a:lstStyle/>
          <a:p>
            <a:r>
              <a:rPr lang="fr-FR" b="1" dirty="0">
                <a:solidFill>
                  <a:schemeClr val="bg1"/>
                </a:solidFill>
              </a:rPr>
              <a:t>CHIFFRES CLES</a:t>
            </a:r>
          </a:p>
        </p:txBody>
      </p:sp>
      <p:sp>
        <p:nvSpPr>
          <p:cNvPr id="28" name="ZoneTexte 27">
            <a:extLst>
              <a:ext uri="{FF2B5EF4-FFF2-40B4-BE49-F238E27FC236}">
                <a16:creationId xmlns:a16="http://schemas.microsoft.com/office/drawing/2014/main" id="{25738486-AB3E-4102-B16E-B7D4C1B9904D}"/>
              </a:ext>
            </a:extLst>
          </p:cNvPr>
          <p:cNvSpPr txBox="1"/>
          <p:nvPr/>
        </p:nvSpPr>
        <p:spPr>
          <a:xfrm>
            <a:off x="6314619" y="4685644"/>
            <a:ext cx="4762425" cy="523220"/>
          </a:xfrm>
          <a:prstGeom prst="rect">
            <a:avLst/>
          </a:prstGeom>
          <a:noFill/>
        </p:spPr>
        <p:txBody>
          <a:bodyPr wrap="square" rtlCol="0">
            <a:spAutoFit/>
          </a:bodyPr>
          <a:lstStyle/>
          <a:p>
            <a:pPr algn="ctr"/>
            <a:r>
              <a:rPr lang="fr-FR" sz="2800" b="1" dirty="0">
                <a:solidFill>
                  <a:srgbClr val="2EACA6"/>
                </a:solidFill>
              </a:rPr>
              <a:t>14 000 000 </a:t>
            </a:r>
            <a:r>
              <a:rPr lang="fr-FR" dirty="0"/>
              <a:t>repas servis au cours des J.O.</a:t>
            </a:r>
            <a:endParaRPr lang="fr-FR" sz="1200" dirty="0"/>
          </a:p>
        </p:txBody>
      </p:sp>
      <p:sp>
        <p:nvSpPr>
          <p:cNvPr id="30" name="ZoneTexte 29">
            <a:extLst>
              <a:ext uri="{FF2B5EF4-FFF2-40B4-BE49-F238E27FC236}">
                <a16:creationId xmlns:a16="http://schemas.microsoft.com/office/drawing/2014/main" id="{66A92EFB-B899-4AB8-AC7B-487E1F568FE0}"/>
              </a:ext>
            </a:extLst>
          </p:cNvPr>
          <p:cNvSpPr txBox="1"/>
          <p:nvPr/>
        </p:nvSpPr>
        <p:spPr>
          <a:xfrm>
            <a:off x="6387996" y="5188816"/>
            <a:ext cx="4667104" cy="523220"/>
          </a:xfrm>
          <a:prstGeom prst="rect">
            <a:avLst/>
          </a:prstGeom>
          <a:noFill/>
        </p:spPr>
        <p:txBody>
          <a:bodyPr wrap="square" rtlCol="0">
            <a:spAutoFit/>
          </a:bodyPr>
          <a:lstStyle/>
          <a:p>
            <a:pPr algn="ctr"/>
            <a:r>
              <a:rPr lang="fr-FR" sz="2800" b="1" dirty="0">
                <a:solidFill>
                  <a:srgbClr val="2EACA6"/>
                </a:solidFill>
              </a:rPr>
              <a:t>14 000 tonnes </a:t>
            </a:r>
            <a:r>
              <a:rPr lang="fr-FR" dirty="0"/>
              <a:t>d’aliments acheminés**</a:t>
            </a:r>
            <a:endParaRPr lang="fr-FR" sz="1200" dirty="0"/>
          </a:p>
        </p:txBody>
      </p:sp>
      <p:sp>
        <p:nvSpPr>
          <p:cNvPr id="32" name="ZoneTexte 31">
            <a:extLst>
              <a:ext uri="{FF2B5EF4-FFF2-40B4-BE49-F238E27FC236}">
                <a16:creationId xmlns:a16="http://schemas.microsoft.com/office/drawing/2014/main" id="{81A1460B-E72B-4E34-AC5A-30F2FD0FF191}"/>
              </a:ext>
            </a:extLst>
          </p:cNvPr>
          <p:cNvSpPr txBox="1"/>
          <p:nvPr/>
        </p:nvSpPr>
        <p:spPr>
          <a:xfrm>
            <a:off x="6336505" y="5711527"/>
            <a:ext cx="3745471" cy="523220"/>
          </a:xfrm>
          <a:prstGeom prst="rect">
            <a:avLst/>
          </a:prstGeom>
          <a:noFill/>
        </p:spPr>
        <p:txBody>
          <a:bodyPr wrap="square" rtlCol="0">
            <a:spAutoFit/>
          </a:bodyPr>
          <a:lstStyle/>
          <a:p>
            <a:pPr algn="ctr"/>
            <a:r>
              <a:rPr lang="fr-FR" sz="2800" b="1" dirty="0">
                <a:solidFill>
                  <a:srgbClr val="2EACA6"/>
                </a:solidFill>
              </a:rPr>
              <a:t>6 300 tonnes </a:t>
            </a:r>
            <a:r>
              <a:rPr lang="fr-FR" dirty="0"/>
              <a:t>de déchets***</a:t>
            </a:r>
            <a:endParaRPr lang="fr-FR" sz="1200" dirty="0"/>
          </a:p>
        </p:txBody>
      </p:sp>
      <p:sp>
        <p:nvSpPr>
          <p:cNvPr id="33" name="ZoneTexte 32">
            <a:extLst>
              <a:ext uri="{FF2B5EF4-FFF2-40B4-BE49-F238E27FC236}">
                <a16:creationId xmlns:a16="http://schemas.microsoft.com/office/drawing/2014/main" id="{379A5DB6-1048-42DA-94C0-2EB0D4B57711}"/>
              </a:ext>
            </a:extLst>
          </p:cNvPr>
          <p:cNvSpPr txBox="1"/>
          <p:nvPr/>
        </p:nvSpPr>
        <p:spPr>
          <a:xfrm>
            <a:off x="6572707" y="6617554"/>
            <a:ext cx="5303520" cy="230832"/>
          </a:xfrm>
          <a:prstGeom prst="rect">
            <a:avLst/>
          </a:prstGeom>
          <a:noFill/>
        </p:spPr>
        <p:txBody>
          <a:bodyPr wrap="square" rtlCol="0">
            <a:spAutoFit/>
          </a:bodyPr>
          <a:lstStyle/>
          <a:p>
            <a:r>
              <a:rPr lang="fr-FR" sz="900" dirty="0"/>
              <a:t>***selon </a:t>
            </a:r>
            <a:r>
              <a:rPr lang="fr-FR" sz="900" dirty="0" err="1"/>
              <a:t>Ademe</a:t>
            </a:r>
            <a:r>
              <a:rPr lang="fr-FR" sz="900" dirty="0"/>
              <a:t> 1 repas en restauration collective génère 450 g de déchet </a:t>
            </a:r>
          </a:p>
        </p:txBody>
      </p:sp>
      <p:sp>
        <p:nvSpPr>
          <p:cNvPr id="35" name="ZoneTexte 34">
            <a:extLst>
              <a:ext uri="{FF2B5EF4-FFF2-40B4-BE49-F238E27FC236}">
                <a16:creationId xmlns:a16="http://schemas.microsoft.com/office/drawing/2014/main" id="{074D7EA3-B835-481A-AF11-AB070584F262}"/>
              </a:ext>
            </a:extLst>
          </p:cNvPr>
          <p:cNvSpPr txBox="1"/>
          <p:nvPr/>
        </p:nvSpPr>
        <p:spPr>
          <a:xfrm>
            <a:off x="6572707" y="6450422"/>
            <a:ext cx="5303520" cy="230832"/>
          </a:xfrm>
          <a:prstGeom prst="rect">
            <a:avLst/>
          </a:prstGeom>
          <a:noFill/>
        </p:spPr>
        <p:txBody>
          <a:bodyPr wrap="square" rtlCol="0">
            <a:spAutoFit/>
          </a:bodyPr>
          <a:lstStyle/>
          <a:p>
            <a:r>
              <a:rPr lang="fr-FR" sz="900" dirty="0"/>
              <a:t>**Poids moyen d’ 1 repas </a:t>
            </a:r>
          </a:p>
        </p:txBody>
      </p:sp>
      <p:pic>
        <p:nvPicPr>
          <p:cNvPr id="36" name="Picture 2" descr="Jeux olympiques d'été de 2012 — Wikipédia">
            <a:extLst>
              <a:ext uri="{FF2B5EF4-FFF2-40B4-BE49-F238E27FC236}">
                <a16:creationId xmlns:a16="http://schemas.microsoft.com/office/drawing/2014/main" id="{A87EA078-E82D-4827-913B-E3080DC8A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6209" y="1352529"/>
            <a:ext cx="380835" cy="4227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eux olympiques d'été de 2016 — Wikipédia">
            <a:extLst>
              <a:ext uri="{FF2B5EF4-FFF2-40B4-BE49-F238E27FC236}">
                <a16:creationId xmlns:a16="http://schemas.microsoft.com/office/drawing/2014/main" id="{2B23E0FF-1C55-4B7C-A92C-5647CABC1C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1505" y="1290186"/>
            <a:ext cx="434121" cy="547403"/>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Connecteur droit 40">
            <a:extLst>
              <a:ext uri="{FF2B5EF4-FFF2-40B4-BE49-F238E27FC236}">
                <a16:creationId xmlns:a16="http://schemas.microsoft.com/office/drawing/2014/main" id="{F218F659-BD8E-4960-8396-BB3B5658D14C}"/>
              </a:ext>
            </a:extLst>
          </p:cNvPr>
          <p:cNvCxnSpPr>
            <a:cxnSpLocks/>
          </p:cNvCxnSpPr>
          <p:nvPr/>
        </p:nvCxnSpPr>
        <p:spPr>
          <a:xfrm>
            <a:off x="9139228" y="1713951"/>
            <a:ext cx="981401" cy="2531"/>
          </a:xfrm>
          <a:prstGeom prst="line">
            <a:avLst/>
          </a:prstGeom>
          <a:ln w="1174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CBF38532-7C53-479B-818C-9798ED7123DF}"/>
              </a:ext>
            </a:extLst>
          </p:cNvPr>
          <p:cNvCxnSpPr>
            <a:cxnSpLocks/>
          </p:cNvCxnSpPr>
          <p:nvPr/>
        </p:nvCxnSpPr>
        <p:spPr>
          <a:xfrm>
            <a:off x="10081976" y="1703367"/>
            <a:ext cx="664172" cy="636599"/>
          </a:xfrm>
          <a:prstGeom prst="line">
            <a:avLst/>
          </a:prstGeom>
          <a:ln w="1174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7CCAD72F-903C-4FD5-A79B-768E59F6CCE3}"/>
              </a:ext>
            </a:extLst>
          </p:cNvPr>
          <p:cNvCxnSpPr>
            <a:cxnSpLocks/>
          </p:cNvCxnSpPr>
          <p:nvPr/>
        </p:nvCxnSpPr>
        <p:spPr>
          <a:xfrm flipH="1">
            <a:off x="10655626" y="1703367"/>
            <a:ext cx="664172" cy="636599"/>
          </a:xfrm>
          <a:prstGeom prst="line">
            <a:avLst/>
          </a:prstGeom>
          <a:ln w="1174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D64ADC4E-FBCF-4E71-B97D-3D528AB115B0}"/>
              </a:ext>
            </a:extLst>
          </p:cNvPr>
          <p:cNvCxnSpPr>
            <a:cxnSpLocks/>
          </p:cNvCxnSpPr>
          <p:nvPr/>
        </p:nvCxnSpPr>
        <p:spPr>
          <a:xfrm>
            <a:off x="11274106" y="1720566"/>
            <a:ext cx="715507" cy="0"/>
          </a:xfrm>
          <a:prstGeom prst="line">
            <a:avLst/>
          </a:prstGeom>
          <a:ln w="117475">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869795CB-B93B-442F-98D1-6CA9DFB0E408}"/>
              </a:ext>
            </a:extLst>
          </p:cNvPr>
          <p:cNvSpPr txBox="1"/>
          <p:nvPr/>
        </p:nvSpPr>
        <p:spPr>
          <a:xfrm>
            <a:off x="6572707" y="6294880"/>
            <a:ext cx="1539849" cy="230832"/>
          </a:xfrm>
          <a:prstGeom prst="rect">
            <a:avLst/>
          </a:prstGeom>
          <a:noFill/>
        </p:spPr>
        <p:txBody>
          <a:bodyPr wrap="square">
            <a:spAutoFit/>
          </a:bodyPr>
          <a:lstStyle/>
          <a:p>
            <a:r>
              <a:rPr lang="fr-FR" sz="900" dirty="0"/>
              <a:t>*Par rapport Londres 2012</a:t>
            </a:r>
          </a:p>
        </p:txBody>
      </p:sp>
      <p:sp>
        <p:nvSpPr>
          <p:cNvPr id="48" name="ZoneTexte 47">
            <a:extLst>
              <a:ext uri="{FF2B5EF4-FFF2-40B4-BE49-F238E27FC236}">
                <a16:creationId xmlns:a16="http://schemas.microsoft.com/office/drawing/2014/main" id="{FDEB0DB8-1878-45BF-B459-0BD45264EC8C}"/>
              </a:ext>
            </a:extLst>
          </p:cNvPr>
          <p:cNvSpPr txBox="1"/>
          <p:nvPr/>
        </p:nvSpPr>
        <p:spPr>
          <a:xfrm>
            <a:off x="202386" y="900883"/>
            <a:ext cx="5626839" cy="369332"/>
          </a:xfrm>
          <a:prstGeom prst="rect">
            <a:avLst/>
          </a:prstGeom>
          <a:solidFill>
            <a:srgbClr val="002060"/>
          </a:solidFill>
        </p:spPr>
        <p:txBody>
          <a:bodyPr wrap="square" rtlCol="0">
            <a:spAutoFit/>
          </a:bodyPr>
          <a:lstStyle/>
          <a:p>
            <a:pPr algn="ctr"/>
            <a:r>
              <a:rPr lang="fr-FR" b="1" dirty="0">
                <a:solidFill>
                  <a:schemeClr val="bg1"/>
                </a:solidFill>
              </a:rPr>
              <a:t>LA LOGISTIQUE AU QUOTIDIEN</a:t>
            </a:r>
          </a:p>
        </p:txBody>
      </p:sp>
      <p:sp>
        <p:nvSpPr>
          <p:cNvPr id="49" name="ZoneTexte 48">
            <a:extLst>
              <a:ext uri="{FF2B5EF4-FFF2-40B4-BE49-F238E27FC236}">
                <a16:creationId xmlns:a16="http://schemas.microsoft.com/office/drawing/2014/main" id="{16DBCBAC-D86E-48A1-8DF5-299619955AF3}"/>
              </a:ext>
            </a:extLst>
          </p:cNvPr>
          <p:cNvSpPr txBox="1"/>
          <p:nvPr/>
        </p:nvSpPr>
        <p:spPr>
          <a:xfrm>
            <a:off x="101511" y="1461004"/>
            <a:ext cx="3140749" cy="523220"/>
          </a:xfrm>
          <a:prstGeom prst="rect">
            <a:avLst/>
          </a:prstGeom>
          <a:noFill/>
        </p:spPr>
        <p:txBody>
          <a:bodyPr wrap="square" rtlCol="0">
            <a:spAutoFit/>
          </a:bodyPr>
          <a:lstStyle/>
          <a:p>
            <a:pPr algn="ctr"/>
            <a:r>
              <a:rPr lang="fr-FR" sz="2800" b="1" dirty="0">
                <a:solidFill>
                  <a:srgbClr val="2EACA6"/>
                </a:solidFill>
              </a:rPr>
              <a:t>375 000 </a:t>
            </a:r>
            <a:r>
              <a:rPr lang="fr-FR" dirty="0"/>
              <a:t>emplois logistique</a:t>
            </a:r>
          </a:p>
        </p:txBody>
      </p:sp>
      <p:sp>
        <p:nvSpPr>
          <p:cNvPr id="52" name="ZoneTexte 51">
            <a:extLst>
              <a:ext uri="{FF2B5EF4-FFF2-40B4-BE49-F238E27FC236}">
                <a16:creationId xmlns:a16="http://schemas.microsoft.com/office/drawing/2014/main" id="{A7894BEC-F93A-499D-9046-A6885A783ACE}"/>
              </a:ext>
            </a:extLst>
          </p:cNvPr>
          <p:cNvSpPr txBox="1"/>
          <p:nvPr/>
        </p:nvSpPr>
        <p:spPr>
          <a:xfrm>
            <a:off x="88385" y="1918496"/>
            <a:ext cx="5733543" cy="800219"/>
          </a:xfrm>
          <a:prstGeom prst="rect">
            <a:avLst/>
          </a:prstGeom>
          <a:noFill/>
        </p:spPr>
        <p:txBody>
          <a:bodyPr wrap="square" rtlCol="0">
            <a:spAutoFit/>
          </a:bodyPr>
          <a:lstStyle/>
          <a:p>
            <a:pPr algn="ctr"/>
            <a:r>
              <a:rPr lang="fr-FR" sz="2800" b="1" dirty="0">
                <a:solidFill>
                  <a:srgbClr val="2EACA6"/>
                </a:solidFill>
              </a:rPr>
              <a:t>4 400 000 </a:t>
            </a:r>
            <a:r>
              <a:rPr lang="fr-FR" dirty="0"/>
              <a:t>de mouvements marchandises par semaine en Ile-de-France</a:t>
            </a:r>
          </a:p>
        </p:txBody>
      </p:sp>
      <p:sp>
        <p:nvSpPr>
          <p:cNvPr id="54" name="ZoneTexte 53">
            <a:extLst>
              <a:ext uri="{FF2B5EF4-FFF2-40B4-BE49-F238E27FC236}">
                <a16:creationId xmlns:a16="http://schemas.microsoft.com/office/drawing/2014/main" id="{E92AB789-848A-40C1-BD6E-C0694E55F627}"/>
              </a:ext>
            </a:extLst>
          </p:cNvPr>
          <p:cNvSpPr txBox="1"/>
          <p:nvPr/>
        </p:nvSpPr>
        <p:spPr>
          <a:xfrm>
            <a:off x="625715" y="2698188"/>
            <a:ext cx="5161633" cy="523220"/>
          </a:xfrm>
          <a:prstGeom prst="rect">
            <a:avLst/>
          </a:prstGeom>
          <a:noFill/>
        </p:spPr>
        <p:txBody>
          <a:bodyPr wrap="square" rtlCol="0">
            <a:spAutoFit/>
          </a:bodyPr>
          <a:lstStyle/>
          <a:p>
            <a:pPr algn="ctr"/>
            <a:r>
              <a:rPr lang="fr-FR" sz="2800" b="1" dirty="0">
                <a:solidFill>
                  <a:srgbClr val="2EACA6"/>
                </a:solidFill>
              </a:rPr>
              <a:t>2 800 000 </a:t>
            </a:r>
            <a:r>
              <a:rPr lang="fr-FR" dirty="0"/>
              <a:t>de mouvements pour le Grand Paris</a:t>
            </a:r>
          </a:p>
        </p:txBody>
      </p:sp>
      <p:cxnSp>
        <p:nvCxnSpPr>
          <p:cNvPr id="58" name="Connecteur droit 57">
            <a:extLst>
              <a:ext uri="{FF2B5EF4-FFF2-40B4-BE49-F238E27FC236}">
                <a16:creationId xmlns:a16="http://schemas.microsoft.com/office/drawing/2014/main" id="{C82BD979-B7D8-4026-8464-6B778078AD2B}"/>
              </a:ext>
            </a:extLst>
          </p:cNvPr>
          <p:cNvCxnSpPr/>
          <p:nvPr/>
        </p:nvCxnSpPr>
        <p:spPr>
          <a:xfrm>
            <a:off x="841248" y="2384754"/>
            <a:ext cx="0" cy="333961"/>
          </a:xfrm>
          <a:prstGeom prst="line">
            <a:avLst/>
          </a:prstGeom>
          <a:ln>
            <a:solidFill>
              <a:srgbClr val="2EACA6"/>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A6A2864-85F8-41C8-A6E1-937D3E86028C}"/>
              </a:ext>
            </a:extLst>
          </p:cNvPr>
          <p:cNvCxnSpPr>
            <a:cxnSpLocks/>
          </p:cNvCxnSpPr>
          <p:nvPr/>
        </p:nvCxnSpPr>
        <p:spPr>
          <a:xfrm>
            <a:off x="841248" y="3164446"/>
            <a:ext cx="0" cy="200892"/>
          </a:xfrm>
          <a:prstGeom prst="line">
            <a:avLst/>
          </a:prstGeom>
          <a:ln>
            <a:solidFill>
              <a:srgbClr val="2EACA6"/>
            </a:solidFill>
          </a:ln>
        </p:spPr>
        <p:style>
          <a:lnRef idx="1">
            <a:schemeClr val="accent1"/>
          </a:lnRef>
          <a:fillRef idx="0">
            <a:schemeClr val="accent1"/>
          </a:fillRef>
          <a:effectRef idx="0">
            <a:schemeClr val="accent1"/>
          </a:effectRef>
          <a:fontRef idx="minor">
            <a:schemeClr val="tx1"/>
          </a:fontRef>
        </p:style>
      </p:cxnSp>
      <p:sp>
        <p:nvSpPr>
          <p:cNvPr id="60" name="ZoneTexte 59">
            <a:extLst>
              <a:ext uri="{FF2B5EF4-FFF2-40B4-BE49-F238E27FC236}">
                <a16:creationId xmlns:a16="http://schemas.microsoft.com/office/drawing/2014/main" id="{2BB54331-07AF-424D-A7BC-EBAC686BE827}"/>
              </a:ext>
            </a:extLst>
          </p:cNvPr>
          <p:cNvSpPr txBox="1"/>
          <p:nvPr/>
        </p:nvSpPr>
        <p:spPr>
          <a:xfrm>
            <a:off x="581610" y="3287849"/>
            <a:ext cx="4361627" cy="523220"/>
          </a:xfrm>
          <a:prstGeom prst="rect">
            <a:avLst/>
          </a:prstGeom>
          <a:noFill/>
        </p:spPr>
        <p:txBody>
          <a:bodyPr wrap="square" rtlCol="0">
            <a:spAutoFit/>
          </a:bodyPr>
          <a:lstStyle/>
          <a:p>
            <a:pPr algn="ctr"/>
            <a:r>
              <a:rPr lang="fr-FR" sz="2800" b="1" dirty="0">
                <a:solidFill>
                  <a:srgbClr val="2EACA6"/>
                </a:solidFill>
              </a:rPr>
              <a:t>1 100 000 </a:t>
            </a:r>
            <a:r>
              <a:rPr lang="fr-FR" dirty="0"/>
              <a:t>de mouvements pour Paris</a:t>
            </a:r>
          </a:p>
        </p:txBody>
      </p:sp>
      <p:sp>
        <p:nvSpPr>
          <p:cNvPr id="67" name="ZoneTexte 66">
            <a:extLst>
              <a:ext uri="{FF2B5EF4-FFF2-40B4-BE49-F238E27FC236}">
                <a16:creationId xmlns:a16="http://schemas.microsoft.com/office/drawing/2014/main" id="{3A99E4A7-D7CC-4478-9705-C412D5195513}"/>
              </a:ext>
            </a:extLst>
          </p:cNvPr>
          <p:cNvSpPr txBox="1"/>
          <p:nvPr/>
        </p:nvSpPr>
        <p:spPr>
          <a:xfrm>
            <a:off x="112015" y="3739490"/>
            <a:ext cx="5983981" cy="800219"/>
          </a:xfrm>
          <a:prstGeom prst="rect">
            <a:avLst/>
          </a:prstGeom>
          <a:noFill/>
        </p:spPr>
        <p:txBody>
          <a:bodyPr wrap="square">
            <a:spAutoFit/>
          </a:bodyPr>
          <a:lstStyle/>
          <a:p>
            <a:r>
              <a:rPr lang="fr-FR" sz="2800" b="1" dirty="0">
                <a:solidFill>
                  <a:srgbClr val="2EACA6"/>
                </a:solidFill>
              </a:rPr>
              <a:t>49 %</a:t>
            </a:r>
            <a:r>
              <a:rPr lang="fr-FR" dirty="0"/>
              <a:t> des mouvements de marchandises en ville sont dus au compte propre.  </a:t>
            </a:r>
          </a:p>
        </p:txBody>
      </p:sp>
      <p:sp>
        <p:nvSpPr>
          <p:cNvPr id="69" name="ZoneTexte 68">
            <a:extLst>
              <a:ext uri="{FF2B5EF4-FFF2-40B4-BE49-F238E27FC236}">
                <a16:creationId xmlns:a16="http://schemas.microsoft.com/office/drawing/2014/main" id="{021D8B3D-102D-4B66-A0A9-591994DFB747}"/>
              </a:ext>
            </a:extLst>
          </p:cNvPr>
          <p:cNvSpPr txBox="1"/>
          <p:nvPr/>
        </p:nvSpPr>
        <p:spPr>
          <a:xfrm>
            <a:off x="109828" y="4415313"/>
            <a:ext cx="6122822" cy="954107"/>
          </a:xfrm>
          <a:prstGeom prst="rect">
            <a:avLst/>
          </a:prstGeom>
          <a:noFill/>
        </p:spPr>
        <p:txBody>
          <a:bodyPr wrap="square">
            <a:spAutoFit/>
          </a:bodyPr>
          <a:lstStyle/>
          <a:p>
            <a:r>
              <a:rPr lang="fr-FR" dirty="0"/>
              <a:t>La logistique occupe </a:t>
            </a:r>
            <a:r>
              <a:rPr lang="fr-FR" sz="2800" b="1" dirty="0">
                <a:solidFill>
                  <a:srgbClr val="2EACA6"/>
                </a:solidFill>
              </a:rPr>
              <a:t>17 millions de m² </a:t>
            </a:r>
            <a:r>
              <a:rPr lang="fr-FR" dirty="0"/>
              <a:t>d’entrepôts.      		  Les </a:t>
            </a:r>
            <a:r>
              <a:rPr lang="fr-FR" sz="2800" b="1" dirty="0">
                <a:solidFill>
                  <a:srgbClr val="2EACA6"/>
                </a:solidFill>
              </a:rPr>
              <a:t>2/3</a:t>
            </a:r>
            <a:r>
              <a:rPr lang="fr-FR" dirty="0"/>
              <a:t> se situent en grande couronne.</a:t>
            </a:r>
          </a:p>
        </p:txBody>
      </p:sp>
      <p:sp>
        <p:nvSpPr>
          <p:cNvPr id="71" name="ZoneTexte 70">
            <a:extLst>
              <a:ext uri="{FF2B5EF4-FFF2-40B4-BE49-F238E27FC236}">
                <a16:creationId xmlns:a16="http://schemas.microsoft.com/office/drawing/2014/main" id="{15AA1E64-6194-4F12-958A-67834282CAA5}"/>
              </a:ext>
            </a:extLst>
          </p:cNvPr>
          <p:cNvSpPr txBox="1"/>
          <p:nvPr/>
        </p:nvSpPr>
        <p:spPr>
          <a:xfrm>
            <a:off x="145120" y="5268689"/>
            <a:ext cx="6122822" cy="523220"/>
          </a:xfrm>
          <a:prstGeom prst="rect">
            <a:avLst/>
          </a:prstGeom>
          <a:noFill/>
        </p:spPr>
        <p:txBody>
          <a:bodyPr wrap="square">
            <a:spAutoFit/>
          </a:bodyPr>
          <a:lstStyle/>
          <a:p>
            <a:r>
              <a:rPr lang="fr-FR" sz="2800" b="1" dirty="0">
                <a:solidFill>
                  <a:srgbClr val="2EACA6"/>
                </a:solidFill>
              </a:rPr>
              <a:t>90 % </a:t>
            </a:r>
            <a:r>
              <a:rPr lang="fr-FR" dirty="0"/>
              <a:t>des marchandises transitent par la route</a:t>
            </a:r>
          </a:p>
        </p:txBody>
      </p:sp>
      <p:sp>
        <p:nvSpPr>
          <p:cNvPr id="73" name="ZoneTexte 72">
            <a:extLst>
              <a:ext uri="{FF2B5EF4-FFF2-40B4-BE49-F238E27FC236}">
                <a16:creationId xmlns:a16="http://schemas.microsoft.com/office/drawing/2014/main" id="{C301E2C6-5AFF-4F83-B45A-92CBCB5FCB8D}"/>
              </a:ext>
            </a:extLst>
          </p:cNvPr>
          <p:cNvSpPr txBox="1"/>
          <p:nvPr/>
        </p:nvSpPr>
        <p:spPr>
          <a:xfrm>
            <a:off x="145120" y="5858732"/>
            <a:ext cx="6122822" cy="523220"/>
          </a:xfrm>
          <a:prstGeom prst="rect">
            <a:avLst/>
          </a:prstGeom>
          <a:noFill/>
        </p:spPr>
        <p:txBody>
          <a:bodyPr wrap="square">
            <a:spAutoFit/>
          </a:bodyPr>
          <a:lstStyle/>
          <a:p>
            <a:r>
              <a:rPr lang="fr-FR" sz="2800" b="1" dirty="0">
                <a:solidFill>
                  <a:srgbClr val="2EACA6"/>
                </a:solidFill>
              </a:rPr>
              <a:t>20 % </a:t>
            </a:r>
            <a:r>
              <a:rPr lang="fr-FR" dirty="0"/>
              <a:t>des flux en ville sont générés par le e-commerce</a:t>
            </a:r>
          </a:p>
        </p:txBody>
      </p:sp>
      <p:pic>
        <p:nvPicPr>
          <p:cNvPr id="2" name="Picture 2" descr="Répartition des sociétés IT de la région île-de-France par activité  principale">
            <a:extLst>
              <a:ext uri="{FF2B5EF4-FFF2-40B4-BE49-F238E27FC236}">
                <a16:creationId xmlns:a16="http://schemas.microsoft.com/office/drawing/2014/main" id="{7090C9B9-8CEA-4472-8094-54AB5FA362F3}"/>
              </a:ext>
            </a:extLst>
          </p:cNvPr>
          <p:cNvPicPr>
            <a:picLocks noChangeAspect="1" noChangeArrowheads="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5288"/>
                    </a14:imgEffect>
                    <a14:imgEffect>
                      <a14:saturation sat="44000"/>
                    </a14:imgEffect>
                  </a14:imgLayer>
                </a14:imgProps>
              </a:ext>
              <a:ext uri="{28A0092B-C50C-407E-A947-70E740481C1C}">
                <a14:useLocalDpi xmlns:a14="http://schemas.microsoft.com/office/drawing/2010/main" val="0"/>
              </a:ext>
            </a:extLst>
          </a:blip>
          <a:srcRect/>
          <a:stretch>
            <a:fillRect/>
          </a:stretch>
        </p:blipFill>
        <p:spPr bwMode="auto">
          <a:xfrm>
            <a:off x="4629933" y="1276694"/>
            <a:ext cx="938950" cy="664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 1029">
            <a:extLst>
              <a:ext uri="{FF2B5EF4-FFF2-40B4-BE49-F238E27FC236}">
                <a16:creationId xmlns:a16="http://schemas.microsoft.com/office/drawing/2014/main" id="{0929E8C0-FEDC-4231-BE53-5AEBD11FF9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9936" y="1518412"/>
            <a:ext cx="762000" cy="352425"/>
          </a:xfrm>
          <a:prstGeom prst="rect">
            <a:avLst/>
          </a:prstGeom>
        </p:spPr>
      </p:pic>
      <p:pic>
        <p:nvPicPr>
          <p:cNvPr id="3" name="Image 2">
            <a:extLst>
              <a:ext uri="{FF2B5EF4-FFF2-40B4-BE49-F238E27FC236}">
                <a16:creationId xmlns:a16="http://schemas.microsoft.com/office/drawing/2014/main" id="{F7422033-C5D3-43CD-888D-67888AD321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6671" y="1675460"/>
            <a:ext cx="762000" cy="352425"/>
          </a:xfrm>
          <a:prstGeom prst="rect">
            <a:avLst/>
          </a:prstGeom>
        </p:spPr>
      </p:pic>
      <p:pic>
        <p:nvPicPr>
          <p:cNvPr id="5" name="Image 4">
            <a:extLst>
              <a:ext uri="{FF2B5EF4-FFF2-40B4-BE49-F238E27FC236}">
                <a16:creationId xmlns:a16="http://schemas.microsoft.com/office/drawing/2014/main" id="{C53EF6BC-AFE4-4D4C-8F49-496EA3B8EA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6318" y="1377031"/>
            <a:ext cx="762000" cy="352425"/>
          </a:xfrm>
          <a:prstGeom prst="rect">
            <a:avLst/>
          </a:prstGeom>
        </p:spPr>
      </p:pic>
      <p:sp>
        <p:nvSpPr>
          <p:cNvPr id="7" name="ZoneTexte 6">
            <a:extLst>
              <a:ext uri="{FF2B5EF4-FFF2-40B4-BE49-F238E27FC236}">
                <a16:creationId xmlns:a16="http://schemas.microsoft.com/office/drawing/2014/main" id="{9F8080D8-DC05-4D6D-BABA-50C8C242E3F7}"/>
              </a:ext>
            </a:extLst>
          </p:cNvPr>
          <p:cNvSpPr txBox="1"/>
          <p:nvPr/>
        </p:nvSpPr>
        <p:spPr>
          <a:xfrm>
            <a:off x="11733053" y="6525684"/>
            <a:ext cx="309115" cy="307777"/>
          </a:xfrm>
          <a:prstGeom prst="rect">
            <a:avLst/>
          </a:prstGeom>
          <a:noFill/>
        </p:spPr>
        <p:txBody>
          <a:bodyPr wrap="square" rtlCol="0">
            <a:spAutoFit/>
          </a:bodyPr>
          <a:lstStyle/>
          <a:p>
            <a:r>
              <a:rPr lang="fr-FR" sz="1400" dirty="0"/>
              <a:t>7</a:t>
            </a:r>
          </a:p>
        </p:txBody>
      </p:sp>
      <p:sp>
        <p:nvSpPr>
          <p:cNvPr id="51" name="ZoneTexte 50">
            <a:extLst>
              <a:ext uri="{FF2B5EF4-FFF2-40B4-BE49-F238E27FC236}">
                <a16:creationId xmlns:a16="http://schemas.microsoft.com/office/drawing/2014/main" id="{BB4261FB-66F5-4F07-B1F9-BEDBA7FCD2A1}"/>
              </a:ext>
            </a:extLst>
          </p:cNvPr>
          <p:cNvSpPr txBox="1"/>
          <p:nvPr/>
        </p:nvSpPr>
        <p:spPr>
          <a:xfrm>
            <a:off x="201867" y="6595379"/>
            <a:ext cx="4296451" cy="215444"/>
          </a:xfrm>
          <a:prstGeom prst="rect">
            <a:avLst/>
          </a:prstGeom>
          <a:noFill/>
        </p:spPr>
        <p:txBody>
          <a:bodyPr wrap="square">
            <a:spAutoFit/>
          </a:bodyPr>
          <a:lstStyle/>
          <a:p>
            <a:r>
              <a:rPr lang="fr-FR" sz="800" dirty="0"/>
              <a:t>Source : https://www.iledefrance.fr/laction-regionale-pour-le-fret-et-la-logistique-en-ile-de-france</a:t>
            </a:r>
          </a:p>
        </p:txBody>
      </p:sp>
    </p:spTree>
    <p:extLst>
      <p:ext uri="{BB962C8B-B14F-4D97-AF65-F5344CB8AC3E}">
        <p14:creationId xmlns:p14="http://schemas.microsoft.com/office/powerpoint/2010/main" val="323228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46CDE883-ACF7-4AD3-8302-0EFBDE282C61}"/>
              </a:ext>
            </a:extLst>
          </p:cNvPr>
          <p:cNvCxnSpPr>
            <a:cxnSpLocks/>
          </p:cNvCxnSpPr>
          <p:nvPr/>
        </p:nvCxnSpPr>
        <p:spPr>
          <a:xfrm flipH="1" flipV="1">
            <a:off x="1690301" y="428196"/>
            <a:ext cx="1050170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0F5A11E7-FA78-4C7B-A4BD-702653DE4447}"/>
              </a:ext>
            </a:extLst>
          </p:cNvPr>
          <p:cNvCxnSpPr>
            <a:cxnSpLocks/>
          </p:cNvCxnSpPr>
          <p:nvPr/>
        </p:nvCxnSpPr>
        <p:spPr>
          <a:xfrm>
            <a:off x="1219291" y="415081"/>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06302BF-12C3-4370-A205-2CB13BE653AA}"/>
              </a:ext>
            </a:extLst>
          </p:cNvPr>
          <p:cNvCxnSpPr>
            <a:cxnSpLocks/>
          </p:cNvCxnSpPr>
          <p:nvPr/>
        </p:nvCxnSpPr>
        <p:spPr>
          <a:xfrm flipH="1">
            <a:off x="0" y="428196"/>
            <a:ext cx="125143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50DCBC2-C85F-454E-9A9A-787E7F712801}"/>
              </a:ext>
            </a:extLst>
          </p:cNvPr>
          <p:cNvCxnSpPr>
            <a:cxnSpLocks/>
          </p:cNvCxnSpPr>
          <p:nvPr/>
        </p:nvCxnSpPr>
        <p:spPr>
          <a:xfrm flipH="1">
            <a:off x="1440346" y="415080"/>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FF3FCC1-0181-4124-B9A1-E468E9A4634E}"/>
              </a:ext>
            </a:extLst>
          </p:cNvPr>
          <p:cNvSpPr txBox="1"/>
          <p:nvPr/>
        </p:nvSpPr>
        <p:spPr>
          <a:xfrm>
            <a:off x="545707" y="563803"/>
            <a:ext cx="1176733" cy="1107996"/>
          </a:xfrm>
          <a:prstGeom prst="rect">
            <a:avLst/>
          </a:prstGeom>
          <a:noFill/>
        </p:spPr>
        <p:txBody>
          <a:bodyPr wrap="square">
            <a:spAutoFit/>
          </a:bodyPr>
          <a:lstStyle/>
          <a:p>
            <a:r>
              <a:rPr lang="fr-FR" sz="6600" b="1" dirty="0">
                <a:solidFill>
                  <a:srgbClr val="002060"/>
                </a:solidFill>
              </a:rPr>
              <a:t>1#</a:t>
            </a:r>
            <a:r>
              <a:rPr lang="fr-FR" sz="1800" b="1" dirty="0">
                <a:solidFill>
                  <a:srgbClr val="002060"/>
                </a:solidFill>
              </a:rPr>
              <a:t> </a:t>
            </a:r>
          </a:p>
        </p:txBody>
      </p:sp>
      <p:sp>
        <p:nvSpPr>
          <p:cNvPr id="3" name="ZoneTexte 2">
            <a:extLst>
              <a:ext uri="{FF2B5EF4-FFF2-40B4-BE49-F238E27FC236}">
                <a16:creationId xmlns:a16="http://schemas.microsoft.com/office/drawing/2014/main" id="{25961BC7-E4AD-4FBB-8524-EC21A95AF1C2}"/>
              </a:ext>
            </a:extLst>
          </p:cNvPr>
          <p:cNvSpPr txBox="1"/>
          <p:nvPr/>
        </p:nvSpPr>
        <p:spPr>
          <a:xfrm>
            <a:off x="1581393" y="794635"/>
            <a:ext cx="2606559" cy="646331"/>
          </a:xfrm>
          <a:prstGeom prst="rect">
            <a:avLst/>
          </a:prstGeom>
          <a:solidFill>
            <a:srgbClr val="002060"/>
          </a:solidFill>
        </p:spPr>
        <p:txBody>
          <a:bodyPr wrap="square" rtlCol="0">
            <a:spAutoFit/>
          </a:bodyPr>
          <a:lstStyle/>
          <a:p>
            <a:r>
              <a:rPr lang="fr-FR" b="1" dirty="0">
                <a:solidFill>
                  <a:schemeClr val="bg1"/>
                </a:solidFill>
              </a:rPr>
              <a:t>UNE LOGISTIQUE EN OR :</a:t>
            </a:r>
          </a:p>
          <a:p>
            <a:r>
              <a:rPr lang="fr-FR" b="1" dirty="0">
                <a:solidFill>
                  <a:schemeClr val="bg1"/>
                </a:solidFill>
              </a:rPr>
              <a:t>POURQUOI, COMMENT ?</a:t>
            </a:r>
          </a:p>
        </p:txBody>
      </p:sp>
      <p:sp>
        <p:nvSpPr>
          <p:cNvPr id="5" name="ZoneTexte 4">
            <a:extLst>
              <a:ext uri="{FF2B5EF4-FFF2-40B4-BE49-F238E27FC236}">
                <a16:creationId xmlns:a16="http://schemas.microsoft.com/office/drawing/2014/main" id="{8CF972C6-BAD8-448B-93ED-803A4831A3E3}"/>
              </a:ext>
            </a:extLst>
          </p:cNvPr>
          <p:cNvSpPr txBox="1"/>
          <p:nvPr/>
        </p:nvSpPr>
        <p:spPr>
          <a:xfrm>
            <a:off x="198105" y="1794112"/>
            <a:ext cx="5995757" cy="369332"/>
          </a:xfrm>
          <a:prstGeom prst="rect">
            <a:avLst/>
          </a:prstGeom>
          <a:solidFill>
            <a:srgbClr val="002060"/>
          </a:solidFill>
        </p:spPr>
        <p:txBody>
          <a:bodyPr wrap="square" rtlCol="0">
            <a:spAutoFit/>
          </a:bodyPr>
          <a:lstStyle/>
          <a:p>
            <a:r>
              <a:rPr lang="fr-FR" b="1" dirty="0">
                <a:solidFill>
                  <a:schemeClr val="bg1"/>
                </a:solidFill>
              </a:rPr>
              <a:t>COMMENT A-T-ELLE ÉTÉ MISE EN ŒUVRE ?</a:t>
            </a:r>
          </a:p>
        </p:txBody>
      </p:sp>
      <p:pic>
        <p:nvPicPr>
          <p:cNvPr id="14" name="Image 13" descr="Une image contenant clipart&#10;&#10;Description générée automatiquement">
            <a:extLst>
              <a:ext uri="{FF2B5EF4-FFF2-40B4-BE49-F238E27FC236}">
                <a16:creationId xmlns:a16="http://schemas.microsoft.com/office/drawing/2014/main" id="{712CD6C5-4410-4315-96E5-36D0DB028C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6778" y="3086495"/>
            <a:ext cx="514934" cy="261060"/>
          </a:xfrm>
          <a:prstGeom prst="rect">
            <a:avLst/>
          </a:prstGeom>
        </p:spPr>
      </p:pic>
      <p:pic>
        <p:nvPicPr>
          <p:cNvPr id="26" name="Image 25">
            <a:extLst>
              <a:ext uri="{FF2B5EF4-FFF2-40B4-BE49-F238E27FC236}">
                <a16:creationId xmlns:a16="http://schemas.microsoft.com/office/drawing/2014/main" id="{7399D8A9-3BA9-47B4-9EC1-600CFB25C7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6520" y="1364776"/>
            <a:ext cx="837554" cy="374107"/>
          </a:xfrm>
          <a:prstGeom prst="rect">
            <a:avLst/>
          </a:prstGeom>
        </p:spPr>
      </p:pic>
      <p:pic>
        <p:nvPicPr>
          <p:cNvPr id="28" name="Image 27">
            <a:extLst>
              <a:ext uri="{FF2B5EF4-FFF2-40B4-BE49-F238E27FC236}">
                <a16:creationId xmlns:a16="http://schemas.microsoft.com/office/drawing/2014/main" id="{51612C83-9655-4E18-95FF-085986220B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532" y="1378783"/>
            <a:ext cx="420089" cy="351810"/>
          </a:xfrm>
          <a:prstGeom prst="rect">
            <a:avLst/>
          </a:prstGeom>
        </p:spPr>
      </p:pic>
      <p:pic>
        <p:nvPicPr>
          <p:cNvPr id="30" name="Image 29">
            <a:extLst>
              <a:ext uri="{FF2B5EF4-FFF2-40B4-BE49-F238E27FC236}">
                <a16:creationId xmlns:a16="http://schemas.microsoft.com/office/drawing/2014/main" id="{C87D1827-4E32-40D7-BAF4-14C439C65C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9683" y="2028304"/>
            <a:ext cx="391222" cy="260152"/>
          </a:xfrm>
          <a:prstGeom prst="rect">
            <a:avLst/>
          </a:prstGeom>
        </p:spPr>
      </p:pic>
      <p:pic>
        <p:nvPicPr>
          <p:cNvPr id="32" name="Image 31" descr="Une image contenant capture d’écran&#10;&#10;Description générée automatiquement">
            <a:extLst>
              <a:ext uri="{FF2B5EF4-FFF2-40B4-BE49-F238E27FC236}">
                <a16:creationId xmlns:a16="http://schemas.microsoft.com/office/drawing/2014/main" id="{547656BF-8897-4271-AB2F-898D8E8332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96365" y="1935726"/>
            <a:ext cx="367104" cy="358665"/>
          </a:xfrm>
          <a:prstGeom prst="rect">
            <a:avLst/>
          </a:prstGeom>
        </p:spPr>
      </p:pic>
      <p:pic>
        <p:nvPicPr>
          <p:cNvPr id="34" name="Image 33" descr="Une image contenant clipart&#10;&#10;Description générée automatiquement">
            <a:extLst>
              <a:ext uri="{FF2B5EF4-FFF2-40B4-BE49-F238E27FC236}">
                <a16:creationId xmlns:a16="http://schemas.microsoft.com/office/drawing/2014/main" id="{687FF747-932F-44BC-B2B5-09DC6C392E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6122" y="4396398"/>
            <a:ext cx="731202" cy="214486"/>
          </a:xfrm>
          <a:prstGeom prst="rect">
            <a:avLst/>
          </a:prstGeom>
        </p:spPr>
      </p:pic>
      <p:pic>
        <p:nvPicPr>
          <p:cNvPr id="36" name="Image 35" descr="Une image contenant texte&#10;&#10;Description générée automatiquement">
            <a:extLst>
              <a:ext uri="{FF2B5EF4-FFF2-40B4-BE49-F238E27FC236}">
                <a16:creationId xmlns:a16="http://schemas.microsoft.com/office/drawing/2014/main" id="{A195D900-8EF7-453F-BE34-A8789DF041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08549" y="713924"/>
            <a:ext cx="263769" cy="349230"/>
          </a:xfrm>
          <a:prstGeom prst="rect">
            <a:avLst/>
          </a:prstGeom>
        </p:spPr>
      </p:pic>
      <p:pic>
        <p:nvPicPr>
          <p:cNvPr id="38" name="Image 37">
            <a:extLst>
              <a:ext uri="{FF2B5EF4-FFF2-40B4-BE49-F238E27FC236}">
                <a16:creationId xmlns:a16="http://schemas.microsoft.com/office/drawing/2014/main" id="{0F3CA213-1E97-4DE7-BA6A-D754585689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13319" y="4308671"/>
            <a:ext cx="492704" cy="391057"/>
          </a:xfrm>
          <a:prstGeom prst="rect">
            <a:avLst/>
          </a:prstGeom>
        </p:spPr>
      </p:pic>
      <p:pic>
        <p:nvPicPr>
          <p:cNvPr id="40" name="Image 39" descr="Une image contenant clipart&#10;&#10;Description générée automatiquement">
            <a:extLst>
              <a:ext uri="{FF2B5EF4-FFF2-40B4-BE49-F238E27FC236}">
                <a16:creationId xmlns:a16="http://schemas.microsoft.com/office/drawing/2014/main" id="{B7ABADBB-25D8-4118-B80A-51EF4CBF00D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99072" y="771632"/>
            <a:ext cx="729599" cy="260152"/>
          </a:xfrm>
          <a:prstGeom prst="rect">
            <a:avLst/>
          </a:prstGeom>
        </p:spPr>
      </p:pic>
      <p:pic>
        <p:nvPicPr>
          <p:cNvPr id="42" name="Image 41">
            <a:extLst>
              <a:ext uri="{FF2B5EF4-FFF2-40B4-BE49-F238E27FC236}">
                <a16:creationId xmlns:a16="http://schemas.microsoft.com/office/drawing/2014/main" id="{E1BFF9F0-13EF-4559-937C-C6F8A749A3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10924" y="1446848"/>
            <a:ext cx="560914" cy="262929"/>
          </a:xfrm>
          <a:prstGeom prst="rect">
            <a:avLst/>
          </a:prstGeom>
        </p:spPr>
      </p:pic>
      <p:pic>
        <p:nvPicPr>
          <p:cNvPr id="46" name="Image 45" descr="Une image contenant clipart&#10;&#10;Description générée automatiquement">
            <a:extLst>
              <a:ext uri="{FF2B5EF4-FFF2-40B4-BE49-F238E27FC236}">
                <a16:creationId xmlns:a16="http://schemas.microsoft.com/office/drawing/2014/main" id="{44DE6E15-4967-4D26-8500-1A39A32262E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81768" y="1434635"/>
            <a:ext cx="449492" cy="228742"/>
          </a:xfrm>
          <a:prstGeom prst="rect">
            <a:avLst/>
          </a:prstGeom>
        </p:spPr>
      </p:pic>
      <p:pic>
        <p:nvPicPr>
          <p:cNvPr id="48" name="Image 47">
            <a:extLst>
              <a:ext uri="{FF2B5EF4-FFF2-40B4-BE49-F238E27FC236}">
                <a16:creationId xmlns:a16="http://schemas.microsoft.com/office/drawing/2014/main" id="{57351DD4-E304-4FE9-B7B0-D5C4CCFD467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62176" y="2559955"/>
            <a:ext cx="560911" cy="266827"/>
          </a:xfrm>
          <a:prstGeom prst="rect">
            <a:avLst/>
          </a:prstGeom>
        </p:spPr>
      </p:pic>
      <p:pic>
        <p:nvPicPr>
          <p:cNvPr id="50" name="Image 49" descr="Une image contenant objet&#10;&#10;Description générée automatiquement">
            <a:extLst>
              <a:ext uri="{FF2B5EF4-FFF2-40B4-BE49-F238E27FC236}">
                <a16:creationId xmlns:a16="http://schemas.microsoft.com/office/drawing/2014/main" id="{4CFD27B4-A3CA-43FD-A49F-60D06682094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50544" y="1993248"/>
            <a:ext cx="642428" cy="176337"/>
          </a:xfrm>
          <a:prstGeom prst="rect">
            <a:avLst/>
          </a:prstGeom>
        </p:spPr>
      </p:pic>
      <p:pic>
        <p:nvPicPr>
          <p:cNvPr id="52" name="Image 51">
            <a:extLst>
              <a:ext uri="{FF2B5EF4-FFF2-40B4-BE49-F238E27FC236}">
                <a16:creationId xmlns:a16="http://schemas.microsoft.com/office/drawing/2014/main" id="{000A2096-83E2-4B0A-971F-7D56161E1C9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95357" y="4319783"/>
            <a:ext cx="367767" cy="367767"/>
          </a:xfrm>
          <a:prstGeom prst="rect">
            <a:avLst/>
          </a:prstGeom>
        </p:spPr>
      </p:pic>
      <p:pic>
        <p:nvPicPr>
          <p:cNvPr id="54" name="Image 53">
            <a:extLst>
              <a:ext uri="{FF2B5EF4-FFF2-40B4-BE49-F238E27FC236}">
                <a16:creationId xmlns:a16="http://schemas.microsoft.com/office/drawing/2014/main" id="{55507954-6EFE-4FC5-A39A-55B9579A79E4}"/>
              </a:ext>
            </a:extLst>
          </p:cNvPr>
          <p:cNvPicPr>
            <a:picLocks noChangeAspect="1"/>
          </p:cNvPicPr>
          <p:nvPr/>
        </p:nvPicPr>
        <p:blipFill rotWithShape="1">
          <a:blip r:embed="rId16">
            <a:extLst>
              <a:ext uri="{28A0092B-C50C-407E-A947-70E740481C1C}">
                <a14:useLocalDpi xmlns:a14="http://schemas.microsoft.com/office/drawing/2010/main" val="0"/>
              </a:ext>
            </a:extLst>
          </a:blip>
          <a:srcRect l="26480" t="15651" r="31206" b="19400"/>
          <a:stretch/>
        </p:blipFill>
        <p:spPr>
          <a:xfrm>
            <a:off x="10958986" y="3641581"/>
            <a:ext cx="571371" cy="446296"/>
          </a:xfrm>
          <a:prstGeom prst="rect">
            <a:avLst/>
          </a:prstGeom>
        </p:spPr>
      </p:pic>
      <p:pic>
        <p:nvPicPr>
          <p:cNvPr id="56" name="Image 55">
            <a:extLst>
              <a:ext uri="{FF2B5EF4-FFF2-40B4-BE49-F238E27FC236}">
                <a16:creationId xmlns:a16="http://schemas.microsoft.com/office/drawing/2014/main" id="{3582BECF-F81F-4799-8CB6-F4177EB0708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554337" y="3070999"/>
            <a:ext cx="799312" cy="383454"/>
          </a:xfrm>
          <a:prstGeom prst="rect">
            <a:avLst/>
          </a:prstGeom>
        </p:spPr>
      </p:pic>
      <p:pic>
        <p:nvPicPr>
          <p:cNvPr id="58" name="Image 57">
            <a:extLst>
              <a:ext uri="{FF2B5EF4-FFF2-40B4-BE49-F238E27FC236}">
                <a16:creationId xmlns:a16="http://schemas.microsoft.com/office/drawing/2014/main" id="{C7A6F31A-FE30-473D-B78A-F179E1DD5D2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711678" y="4396398"/>
            <a:ext cx="423445" cy="263708"/>
          </a:xfrm>
          <a:prstGeom prst="rect">
            <a:avLst/>
          </a:prstGeom>
        </p:spPr>
      </p:pic>
      <p:pic>
        <p:nvPicPr>
          <p:cNvPr id="64" name="Image 63">
            <a:extLst>
              <a:ext uri="{FF2B5EF4-FFF2-40B4-BE49-F238E27FC236}">
                <a16:creationId xmlns:a16="http://schemas.microsoft.com/office/drawing/2014/main" id="{1AEC6305-6FF0-40B1-A0A6-BC0193500A03}"/>
              </a:ext>
            </a:extLst>
          </p:cNvPr>
          <p:cNvPicPr>
            <a:picLocks noChangeAspect="1"/>
          </p:cNvPicPr>
          <p:nvPr/>
        </p:nvPicPr>
        <p:blipFill>
          <a:blip r:embed="rId19"/>
          <a:stretch>
            <a:fillRect/>
          </a:stretch>
        </p:blipFill>
        <p:spPr>
          <a:xfrm>
            <a:off x="11122863" y="2492809"/>
            <a:ext cx="367767" cy="315126"/>
          </a:xfrm>
          <a:prstGeom prst="rect">
            <a:avLst/>
          </a:prstGeom>
        </p:spPr>
      </p:pic>
      <p:pic>
        <p:nvPicPr>
          <p:cNvPr id="66" name="Image 65">
            <a:extLst>
              <a:ext uri="{FF2B5EF4-FFF2-40B4-BE49-F238E27FC236}">
                <a16:creationId xmlns:a16="http://schemas.microsoft.com/office/drawing/2014/main" id="{27BA6BC9-2651-4810-A9E1-1AB1BE07C79E}"/>
              </a:ext>
            </a:extLst>
          </p:cNvPr>
          <p:cNvPicPr>
            <a:picLocks noChangeAspect="1"/>
          </p:cNvPicPr>
          <p:nvPr/>
        </p:nvPicPr>
        <p:blipFill>
          <a:blip r:embed="rId20"/>
          <a:stretch>
            <a:fillRect/>
          </a:stretch>
        </p:blipFill>
        <p:spPr>
          <a:xfrm>
            <a:off x="7694774" y="3178532"/>
            <a:ext cx="669778" cy="176873"/>
          </a:xfrm>
          <a:prstGeom prst="rect">
            <a:avLst/>
          </a:prstGeom>
        </p:spPr>
      </p:pic>
      <p:pic>
        <p:nvPicPr>
          <p:cNvPr id="70" name="Image 69">
            <a:extLst>
              <a:ext uri="{FF2B5EF4-FFF2-40B4-BE49-F238E27FC236}">
                <a16:creationId xmlns:a16="http://schemas.microsoft.com/office/drawing/2014/main" id="{A318E8E8-208F-464D-ADFC-509889486538}"/>
              </a:ext>
            </a:extLst>
          </p:cNvPr>
          <p:cNvPicPr>
            <a:picLocks noChangeAspect="1"/>
          </p:cNvPicPr>
          <p:nvPr/>
        </p:nvPicPr>
        <p:blipFill>
          <a:blip r:embed="rId21"/>
          <a:stretch>
            <a:fillRect/>
          </a:stretch>
        </p:blipFill>
        <p:spPr>
          <a:xfrm>
            <a:off x="7980481" y="2521135"/>
            <a:ext cx="511347" cy="330339"/>
          </a:xfrm>
          <a:prstGeom prst="rect">
            <a:avLst/>
          </a:prstGeom>
        </p:spPr>
      </p:pic>
      <p:pic>
        <p:nvPicPr>
          <p:cNvPr id="72" name="Image 71" descr="Une image contenant dessin&#10;&#10;Description générée automatiquement">
            <a:extLst>
              <a:ext uri="{FF2B5EF4-FFF2-40B4-BE49-F238E27FC236}">
                <a16:creationId xmlns:a16="http://schemas.microsoft.com/office/drawing/2014/main" id="{1671627C-EB3C-4EBA-92C7-5D6332257F86}"/>
              </a:ext>
            </a:extLst>
          </p:cNvPr>
          <p:cNvPicPr>
            <a:picLocks noChangeAspect="1"/>
          </p:cNvPicPr>
          <p:nvPr/>
        </p:nvPicPr>
        <p:blipFill>
          <a:blip r:embed="rId22"/>
          <a:stretch>
            <a:fillRect/>
          </a:stretch>
        </p:blipFill>
        <p:spPr>
          <a:xfrm>
            <a:off x="7000291" y="1940994"/>
            <a:ext cx="763597" cy="440341"/>
          </a:xfrm>
          <a:prstGeom prst="rect">
            <a:avLst/>
          </a:prstGeom>
        </p:spPr>
      </p:pic>
      <p:pic>
        <p:nvPicPr>
          <p:cNvPr id="78" name="Image 77">
            <a:extLst>
              <a:ext uri="{FF2B5EF4-FFF2-40B4-BE49-F238E27FC236}">
                <a16:creationId xmlns:a16="http://schemas.microsoft.com/office/drawing/2014/main" id="{767A502D-4B38-4205-B650-EE7CB729F059}"/>
              </a:ext>
            </a:extLst>
          </p:cNvPr>
          <p:cNvPicPr>
            <a:picLocks noChangeAspect="1"/>
          </p:cNvPicPr>
          <p:nvPr/>
        </p:nvPicPr>
        <p:blipFill rotWithShape="1">
          <a:blip r:embed="rId23"/>
          <a:srcRect t="31783" b="36842"/>
          <a:stretch/>
        </p:blipFill>
        <p:spPr>
          <a:xfrm>
            <a:off x="8996156" y="4903965"/>
            <a:ext cx="1022219" cy="214486"/>
          </a:xfrm>
          <a:prstGeom prst="rect">
            <a:avLst/>
          </a:prstGeom>
        </p:spPr>
      </p:pic>
      <p:pic>
        <p:nvPicPr>
          <p:cNvPr id="80" name="Image 79" descr="Une image contenant signe&#10;&#10;Description générée automatiquement">
            <a:extLst>
              <a:ext uri="{FF2B5EF4-FFF2-40B4-BE49-F238E27FC236}">
                <a16:creationId xmlns:a16="http://schemas.microsoft.com/office/drawing/2014/main" id="{EE3C5078-F51B-4C2B-A63F-83A0BEB02A16}"/>
              </a:ext>
            </a:extLst>
          </p:cNvPr>
          <p:cNvPicPr>
            <a:picLocks noChangeAspect="1"/>
          </p:cNvPicPr>
          <p:nvPr/>
        </p:nvPicPr>
        <p:blipFill>
          <a:blip r:embed="rId24"/>
          <a:stretch>
            <a:fillRect/>
          </a:stretch>
        </p:blipFill>
        <p:spPr>
          <a:xfrm>
            <a:off x="8947529" y="3686061"/>
            <a:ext cx="624309" cy="364180"/>
          </a:xfrm>
          <a:prstGeom prst="rect">
            <a:avLst/>
          </a:prstGeom>
        </p:spPr>
      </p:pic>
      <p:pic>
        <p:nvPicPr>
          <p:cNvPr id="81" name="Image 80">
            <a:extLst>
              <a:ext uri="{FF2B5EF4-FFF2-40B4-BE49-F238E27FC236}">
                <a16:creationId xmlns:a16="http://schemas.microsoft.com/office/drawing/2014/main" id="{55F0825B-1D0E-4404-93DF-CD858E9840C4}"/>
              </a:ext>
            </a:extLst>
          </p:cNvPr>
          <p:cNvPicPr>
            <a:picLocks noChangeAspect="1"/>
          </p:cNvPicPr>
          <p:nvPr/>
        </p:nvPicPr>
        <p:blipFill rotWithShape="1">
          <a:blip r:embed="rId25"/>
          <a:srcRect l="10373" t="25920" r="9254" b="26983"/>
          <a:stretch/>
        </p:blipFill>
        <p:spPr>
          <a:xfrm>
            <a:off x="8872788" y="4401452"/>
            <a:ext cx="729349" cy="224377"/>
          </a:xfrm>
          <a:prstGeom prst="rect">
            <a:avLst/>
          </a:prstGeom>
        </p:spPr>
      </p:pic>
      <p:pic>
        <p:nvPicPr>
          <p:cNvPr id="1026" name="Picture 2">
            <a:extLst>
              <a:ext uri="{FF2B5EF4-FFF2-40B4-BE49-F238E27FC236}">
                <a16:creationId xmlns:a16="http://schemas.microsoft.com/office/drawing/2014/main" id="{4994DE59-5CEC-4E90-B50E-72386D9C9F9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25499" y="4449319"/>
            <a:ext cx="731713" cy="1506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lle de Paris | Territoire engagé">
            <a:extLst>
              <a:ext uri="{FF2B5EF4-FFF2-40B4-BE49-F238E27FC236}">
                <a16:creationId xmlns:a16="http://schemas.microsoft.com/office/drawing/2014/main" id="{C6814858-533C-42FB-A88F-8B70470513F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820172" y="739262"/>
            <a:ext cx="602358" cy="338827"/>
          </a:xfrm>
          <a:prstGeom prst="rect">
            <a:avLst/>
          </a:prstGeom>
          <a:noFill/>
          <a:extLst>
            <a:ext uri="{909E8E84-426E-40DD-AFC4-6F175D3DCCD1}">
              <a14:hiddenFill xmlns:a14="http://schemas.microsoft.com/office/drawing/2010/main">
                <a:solidFill>
                  <a:srgbClr val="FFFFFF"/>
                </a:solidFill>
              </a14:hiddenFill>
            </a:ext>
          </a:extLst>
        </p:spPr>
      </p:pic>
      <p:pic>
        <p:nvPicPr>
          <p:cNvPr id="84" name="Image 83">
            <a:extLst>
              <a:ext uri="{FF2B5EF4-FFF2-40B4-BE49-F238E27FC236}">
                <a16:creationId xmlns:a16="http://schemas.microsoft.com/office/drawing/2014/main" id="{F2F6315F-DDAC-45ED-A1E0-DB37FF97C531}"/>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046435" y="712654"/>
            <a:ext cx="734799" cy="394342"/>
          </a:xfrm>
          <a:prstGeom prst="rect">
            <a:avLst/>
          </a:prstGeom>
        </p:spPr>
      </p:pic>
      <p:sp>
        <p:nvSpPr>
          <p:cNvPr id="87" name="ZoneTexte 86">
            <a:extLst>
              <a:ext uri="{FF2B5EF4-FFF2-40B4-BE49-F238E27FC236}">
                <a16:creationId xmlns:a16="http://schemas.microsoft.com/office/drawing/2014/main" id="{F6C2EE92-3ECB-4BFA-B0D0-3DF54211EBE7}"/>
              </a:ext>
            </a:extLst>
          </p:cNvPr>
          <p:cNvSpPr txBox="1"/>
          <p:nvPr/>
        </p:nvSpPr>
        <p:spPr>
          <a:xfrm>
            <a:off x="7178326" y="5322749"/>
            <a:ext cx="4254024" cy="646331"/>
          </a:xfrm>
          <a:prstGeom prst="rect">
            <a:avLst/>
          </a:prstGeom>
          <a:noFill/>
        </p:spPr>
        <p:txBody>
          <a:bodyPr wrap="square" rtlCol="0">
            <a:spAutoFit/>
          </a:bodyPr>
          <a:lstStyle/>
          <a:p>
            <a:pPr algn="ctr"/>
            <a:r>
              <a:rPr lang="fr-FR" b="1" dirty="0">
                <a:solidFill>
                  <a:srgbClr val="00B0F0"/>
                </a:solidFill>
              </a:rPr>
              <a:t>46 organisations </a:t>
            </a:r>
            <a:r>
              <a:rPr lang="fr-FR" b="1" dirty="0">
                <a:solidFill>
                  <a:srgbClr val="002060"/>
                </a:solidFill>
              </a:rPr>
              <a:t>impliquées et motivées dans cette initiative collective</a:t>
            </a:r>
          </a:p>
        </p:txBody>
      </p:sp>
      <p:pic>
        <p:nvPicPr>
          <p:cNvPr id="1032" name="Picture 8" descr="Nouveau Logo AFT | AFT">
            <a:extLst>
              <a:ext uri="{FF2B5EF4-FFF2-40B4-BE49-F238E27FC236}">
                <a16:creationId xmlns:a16="http://schemas.microsoft.com/office/drawing/2014/main" id="{45579B34-894A-4751-AB2A-D8089DAE2932}"/>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l="4833" t="5698" b="15233"/>
          <a:stretch/>
        </p:blipFill>
        <p:spPr bwMode="auto">
          <a:xfrm>
            <a:off x="9925191" y="1407301"/>
            <a:ext cx="761666" cy="266572"/>
          </a:xfrm>
          <a:prstGeom prst="rect">
            <a:avLst/>
          </a:prstGeom>
          <a:noFill/>
          <a:extLst>
            <a:ext uri="{909E8E84-426E-40DD-AFC4-6F175D3DCCD1}">
              <a14:hiddenFill xmlns:a14="http://schemas.microsoft.com/office/drawing/2010/main">
                <a:solidFill>
                  <a:srgbClr val="FFFFFF"/>
                </a:solidFill>
              </a14:hiddenFill>
            </a:ext>
          </a:extLst>
        </p:spPr>
      </p:pic>
      <p:sp>
        <p:nvSpPr>
          <p:cNvPr id="93" name="ZoneTexte 92">
            <a:extLst>
              <a:ext uri="{FF2B5EF4-FFF2-40B4-BE49-F238E27FC236}">
                <a16:creationId xmlns:a16="http://schemas.microsoft.com/office/drawing/2014/main" id="{3605F088-7F83-4A7D-B9BA-FE01315ECEAF}"/>
              </a:ext>
            </a:extLst>
          </p:cNvPr>
          <p:cNvSpPr txBox="1"/>
          <p:nvPr/>
        </p:nvSpPr>
        <p:spPr>
          <a:xfrm>
            <a:off x="132446" y="2285757"/>
            <a:ext cx="6163435" cy="1600438"/>
          </a:xfrm>
          <a:prstGeom prst="rect">
            <a:avLst/>
          </a:prstGeom>
          <a:noFill/>
        </p:spPr>
        <p:txBody>
          <a:bodyPr wrap="square">
            <a:spAutoFit/>
          </a:bodyPr>
          <a:lstStyle/>
          <a:p>
            <a:pPr algn="just"/>
            <a:r>
              <a:rPr lang="fr-FR" sz="1400" dirty="0"/>
              <a:t>Les acteurs du secteur proposent et souhaitent pouvoir accompagner le Comité d’Organisation des Jeux Olympiques et Paralympiques dans sa démarche de conception du plan stratégique logistique de l’évènement et permettre l’émergence d’une charte d’engagements de travail entre 2021 et 2024.</a:t>
            </a:r>
          </a:p>
          <a:p>
            <a:pPr algn="just"/>
            <a:r>
              <a:rPr lang="fr-FR" sz="1400" dirty="0"/>
              <a:t>Ils sont également attentifs pendant ses différentes phases de mise en œuvre de l’évènement sportif, en amont ou pendant les jeux, au maintien l’activité de logistique du quotidien répondant au besoin de consommation des résidents.</a:t>
            </a:r>
          </a:p>
        </p:txBody>
      </p:sp>
      <p:pic>
        <p:nvPicPr>
          <p:cNvPr id="90" name="Image 89">
            <a:extLst>
              <a:ext uri="{FF2B5EF4-FFF2-40B4-BE49-F238E27FC236}">
                <a16:creationId xmlns:a16="http://schemas.microsoft.com/office/drawing/2014/main" id="{3255A555-D897-4E64-A2B4-B35F67511D1C}"/>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t="7300" b="10820"/>
          <a:stretch/>
        </p:blipFill>
        <p:spPr>
          <a:xfrm>
            <a:off x="93922" y="5886779"/>
            <a:ext cx="693524" cy="757732"/>
          </a:xfrm>
          <a:prstGeom prst="rect">
            <a:avLst/>
          </a:prstGeom>
          <a:effectLst/>
        </p:spPr>
      </p:pic>
      <p:sp>
        <p:nvSpPr>
          <p:cNvPr id="101" name="ZoneTexte 100">
            <a:extLst>
              <a:ext uri="{FF2B5EF4-FFF2-40B4-BE49-F238E27FC236}">
                <a16:creationId xmlns:a16="http://schemas.microsoft.com/office/drawing/2014/main" id="{0A0A627E-1FA0-4359-B65F-DCB989B6644F}"/>
              </a:ext>
            </a:extLst>
          </p:cNvPr>
          <p:cNvSpPr txBox="1"/>
          <p:nvPr/>
        </p:nvSpPr>
        <p:spPr>
          <a:xfrm>
            <a:off x="139794" y="4041651"/>
            <a:ext cx="6122504" cy="1708160"/>
          </a:xfrm>
          <a:prstGeom prst="rect">
            <a:avLst/>
          </a:prstGeom>
          <a:noFill/>
        </p:spPr>
        <p:txBody>
          <a:bodyPr wrap="square">
            <a:spAutoFit/>
          </a:bodyPr>
          <a:lstStyle/>
          <a:p>
            <a:r>
              <a:rPr lang="fr-FR" sz="1500" b="1" dirty="0">
                <a:solidFill>
                  <a:srgbClr val="5B9BD5"/>
                </a:solidFill>
                <a:effectLst/>
                <a:latin typeface="Calibri" panose="020F0502020204030204" pitchFamily="34" charset="0"/>
                <a:ea typeface="Calibri" panose="020F0502020204030204" pitchFamily="34" charset="0"/>
                <a:cs typeface="Calibri" panose="020F0502020204030204" pitchFamily="34" charset="0"/>
              </a:rPr>
              <a:t>3 phases attendues de programmation pour cette démarche</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5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1ere phase</a:t>
            </a:r>
            <a:r>
              <a:rPr lang="fr-FR"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Lancement et animation des groupes de travail</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5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2eme phase</a:t>
            </a:r>
            <a:r>
              <a:rPr lang="fr-FR"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500" dirty="0">
                <a:solidFill>
                  <a:srgbClr val="000000"/>
                </a:solidFill>
                <a:latin typeface="Calibri" panose="020F0502020204030204" pitchFamily="34" charset="0"/>
                <a:ea typeface="Calibri" panose="020F0502020204030204" pitchFamily="34" charset="0"/>
                <a:cs typeface="Calibri" panose="020F0502020204030204" pitchFamily="34" charset="0"/>
              </a:rPr>
              <a:t>Restitution et configuration de travail avec le COJOP</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5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3eme phase</a:t>
            </a:r>
            <a:r>
              <a:rPr lang="fr-FR"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Déploiement du cadre de travail avec le COJOP et préparation de 2024</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riangle isocèle 7">
            <a:extLst>
              <a:ext uri="{FF2B5EF4-FFF2-40B4-BE49-F238E27FC236}">
                <a16:creationId xmlns:a16="http://schemas.microsoft.com/office/drawing/2014/main" id="{DBAAB251-D762-469C-B454-971528FD7515}"/>
              </a:ext>
            </a:extLst>
          </p:cNvPr>
          <p:cNvSpPr/>
          <p:nvPr/>
        </p:nvSpPr>
        <p:spPr>
          <a:xfrm rot="10800000">
            <a:off x="987083" y="39120"/>
            <a:ext cx="970084" cy="483491"/>
          </a:xfrm>
          <a:prstGeom prst="triangle">
            <a:avLst/>
          </a:prstGeom>
          <a:solidFill>
            <a:schemeClr val="bg1"/>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F56BB9B2-2D7D-4302-B6DF-6263E7E524DB}"/>
              </a:ext>
            </a:extLst>
          </p:cNvPr>
          <p:cNvPicPr>
            <a:picLocks noChangeAspect="1"/>
          </p:cNvPicPr>
          <p:nvPr/>
        </p:nvPicPr>
        <p:blipFill>
          <a:blip r:embed="rId31"/>
          <a:stretch>
            <a:fillRect/>
          </a:stretch>
        </p:blipFill>
        <p:spPr>
          <a:xfrm>
            <a:off x="1359150" y="87134"/>
            <a:ext cx="255210" cy="283567"/>
          </a:xfrm>
          <a:prstGeom prst="rect">
            <a:avLst/>
          </a:prstGeom>
        </p:spPr>
      </p:pic>
      <p:sp>
        <p:nvSpPr>
          <p:cNvPr id="10" name="ZoneTexte 9">
            <a:extLst>
              <a:ext uri="{FF2B5EF4-FFF2-40B4-BE49-F238E27FC236}">
                <a16:creationId xmlns:a16="http://schemas.microsoft.com/office/drawing/2014/main" id="{979AFBEE-5D01-43A3-8EFC-4ADA01EC1D02}"/>
              </a:ext>
            </a:extLst>
          </p:cNvPr>
          <p:cNvSpPr txBox="1"/>
          <p:nvPr/>
        </p:nvSpPr>
        <p:spPr>
          <a:xfrm>
            <a:off x="11733053" y="6525684"/>
            <a:ext cx="309115" cy="307777"/>
          </a:xfrm>
          <a:prstGeom prst="rect">
            <a:avLst/>
          </a:prstGeom>
          <a:noFill/>
        </p:spPr>
        <p:txBody>
          <a:bodyPr wrap="square" rtlCol="0">
            <a:spAutoFit/>
          </a:bodyPr>
          <a:lstStyle/>
          <a:p>
            <a:r>
              <a:rPr lang="fr-FR" sz="1400" dirty="0"/>
              <a:t>8</a:t>
            </a:r>
          </a:p>
        </p:txBody>
      </p:sp>
      <p:pic>
        <p:nvPicPr>
          <p:cNvPr id="11" name="Picture 2">
            <a:extLst>
              <a:ext uri="{FF2B5EF4-FFF2-40B4-BE49-F238E27FC236}">
                <a16:creationId xmlns:a16="http://schemas.microsoft.com/office/drawing/2014/main" id="{180A31B2-45DC-4435-8B84-DF236EB00F0B}"/>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060846" y="3092102"/>
            <a:ext cx="729349" cy="2687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garis">
            <a:extLst>
              <a:ext uri="{FF2B5EF4-FFF2-40B4-BE49-F238E27FC236}">
                <a16:creationId xmlns:a16="http://schemas.microsoft.com/office/drawing/2014/main" id="{84B10D60-DCCB-48DB-84A6-C0F9454F67F2}"/>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t="34113" b="26019"/>
          <a:stretch/>
        </p:blipFill>
        <p:spPr bwMode="auto">
          <a:xfrm>
            <a:off x="8721234" y="2629574"/>
            <a:ext cx="601903" cy="239967"/>
          </a:xfrm>
          <a:prstGeom prst="rect">
            <a:avLst/>
          </a:prstGeom>
          <a:noFill/>
          <a:extLst>
            <a:ext uri="{909E8E84-426E-40DD-AFC4-6F175D3DCCD1}">
              <a14:hiddenFill xmlns:a14="http://schemas.microsoft.com/office/drawing/2010/main">
                <a:solidFill>
                  <a:srgbClr val="FFFFFF"/>
                </a:solidFill>
              </a14:hiddenFill>
            </a:ext>
          </a:extLst>
        </p:spPr>
      </p:pic>
      <p:pic>
        <p:nvPicPr>
          <p:cNvPr id="67" name="Image 66" descr="Une image contenant texte&#10;&#10;Description générée automatiquement">
            <a:extLst>
              <a:ext uri="{FF2B5EF4-FFF2-40B4-BE49-F238E27FC236}">
                <a16:creationId xmlns:a16="http://schemas.microsoft.com/office/drawing/2014/main" id="{21C8E022-7FCB-48AC-A1B6-B5732A1C5B28}"/>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49853" y="2510115"/>
            <a:ext cx="462762" cy="352378"/>
          </a:xfrm>
          <a:prstGeom prst="rect">
            <a:avLst/>
          </a:prstGeom>
        </p:spPr>
      </p:pic>
      <p:pic>
        <p:nvPicPr>
          <p:cNvPr id="68" name="Image 67">
            <a:extLst>
              <a:ext uri="{FF2B5EF4-FFF2-40B4-BE49-F238E27FC236}">
                <a16:creationId xmlns:a16="http://schemas.microsoft.com/office/drawing/2014/main" id="{FB234150-1590-4587-8695-760DF5FE04CC}"/>
              </a:ext>
            </a:extLst>
          </p:cNvPr>
          <p:cNvPicPr>
            <a:picLocks noChangeAspect="1"/>
          </p:cNvPicPr>
          <p:nvPr/>
        </p:nvPicPr>
        <p:blipFill>
          <a:blip r:embed="rId35"/>
          <a:stretch>
            <a:fillRect/>
          </a:stretch>
        </p:blipFill>
        <p:spPr>
          <a:xfrm>
            <a:off x="7160904" y="3072181"/>
            <a:ext cx="354013" cy="328903"/>
          </a:xfrm>
          <a:prstGeom prst="rect">
            <a:avLst/>
          </a:prstGeom>
        </p:spPr>
      </p:pic>
      <p:pic>
        <p:nvPicPr>
          <p:cNvPr id="69" name="Image 68">
            <a:extLst>
              <a:ext uri="{FF2B5EF4-FFF2-40B4-BE49-F238E27FC236}">
                <a16:creationId xmlns:a16="http://schemas.microsoft.com/office/drawing/2014/main" id="{E5AC3924-0D8C-4EE8-A493-4D3E73C3309E}"/>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519088" y="780487"/>
            <a:ext cx="324951" cy="324951"/>
          </a:xfrm>
          <a:prstGeom prst="rect">
            <a:avLst/>
          </a:prstGeom>
        </p:spPr>
      </p:pic>
      <p:pic>
        <p:nvPicPr>
          <p:cNvPr id="71" name="Image 70">
            <a:extLst>
              <a:ext uri="{FF2B5EF4-FFF2-40B4-BE49-F238E27FC236}">
                <a16:creationId xmlns:a16="http://schemas.microsoft.com/office/drawing/2014/main" id="{0518B968-9D88-465F-A2EE-4794BFFD9C66}"/>
              </a:ext>
            </a:extLst>
          </p:cNvPr>
          <p:cNvPicPr>
            <a:picLocks noChangeAspect="1"/>
          </p:cNvPicPr>
          <p:nvPr/>
        </p:nvPicPr>
        <p:blipFill>
          <a:blip r:embed="rId37"/>
          <a:stretch>
            <a:fillRect/>
          </a:stretch>
        </p:blipFill>
        <p:spPr>
          <a:xfrm>
            <a:off x="7000291" y="2559671"/>
            <a:ext cx="449832" cy="253266"/>
          </a:xfrm>
          <a:prstGeom prst="rect">
            <a:avLst/>
          </a:prstGeom>
        </p:spPr>
      </p:pic>
      <p:pic>
        <p:nvPicPr>
          <p:cNvPr id="73" name="Image 72">
            <a:extLst>
              <a:ext uri="{FF2B5EF4-FFF2-40B4-BE49-F238E27FC236}">
                <a16:creationId xmlns:a16="http://schemas.microsoft.com/office/drawing/2014/main" id="{3FCB883E-6694-43BE-9567-DECDA1C652A3}"/>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9974090" y="3706074"/>
            <a:ext cx="695595" cy="260152"/>
          </a:xfrm>
          <a:prstGeom prst="rect">
            <a:avLst/>
          </a:prstGeom>
        </p:spPr>
      </p:pic>
      <p:pic>
        <p:nvPicPr>
          <p:cNvPr id="75" name="Image 74" descr="Une image contenant clipart&#10;&#10;Description générée automatiquement">
            <a:extLst>
              <a:ext uri="{FF2B5EF4-FFF2-40B4-BE49-F238E27FC236}">
                <a16:creationId xmlns:a16="http://schemas.microsoft.com/office/drawing/2014/main" id="{CAB43420-3D3B-4425-8709-13407B57EC1B}"/>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7074382" y="3769838"/>
            <a:ext cx="482618" cy="160076"/>
          </a:xfrm>
          <a:prstGeom prst="rect">
            <a:avLst/>
          </a:prstGeom>
        </p:spPr>
      </p:pic>
      <p:pic>
        <p:nvPicPr>
          <p:cNvPr id="77" name="Image 76" descr="Une image contenant graphiques vectoriels&#10;&#10;Description générée automatiquement">
            <a:extLst>
              <a:ext uri="{FF2B5EF4-FFF2-40B4-BE49-F238E27FC236}">
                <a16:creationId xmlns:a16="http://schemas.microsoft.com/office/drawing/2014/main" id="{368847FC-AF3F-470C-8B12-C974B9E4E1F0}"/>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8106403" y="3700657"/>
            <a:ext cx="350298" cy="325205"/>
          </a:xfrm>
          <a:prstGeom prst="rect">
            <a:avLst/>
          </a:prstGeom>
        </p:spPr>
      </p:pic>
      <p:pic>
        <p:nvPicPr>
          <p:cNvPr id="79" name="Image 78">
            <a:extLst>
              <a:ext uri="{FF2B5EF4-FFF2-40B4-BE49-F238E27FC236}">
                <a16:creationId xmlns:a16="http://schemas.microsoft.com/office/drawing/2014/main" id="{CF194662-F1FD-478D-9267-8EC4EAF226C3}"/>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7824583" y="747461"/>
            <a:ext cx="429485" cy="429485"/>
          </a:xfrm>
          <a:prstGeom prst="rect">
            <a:avLst/>
          </a:prstGeom>
        </p:spPr>
      </p:pic>
      <p:pic>
        <p:nvPicPr>
          <p:cNvPr id="82" name="Image 81" descr="191211_SNCF_LOGO_FRET_RGB">
            <a:extLst>
              <a:ext uri="{FF2B5EF4-FFF2-40B4-BE49-F238E27FC236}">
                <a16:creationId xmlns:a16="http://schemas.microsoft.com/office/drawing/2014/main" id="{6047117D-3724-4C1E-B2D3-CC32EEB7B337}"/>
              </a:ext>
            </a:extLst>
          </p:cNvPr>
          <p:cNvPicPr/>
          <p:nvPr/>
        </p:nvPicPr>
        <p:blipFill>
          <a:blip r:embed="rId42">
            <a:extLst>
              <a:ext uri="{28A0092B-C50C-407E-A947-70E740481C1C}">
                <a14:useLocalDpi xmlns:a14="http://schemas.microsoft.com/office/drawing/2010/main" val="0"/>
              </a:ext>
            </a:extLst>
          </a:blip>
          <a:srcRect/>
          <a:stretch>
            <a:fillRect/>
          </a:stretch>
        </p:blipFill>
        <p:spPr bwMode="auto">
          <a:xfrm>
            <a:off x="10171739" y="4874305"/>
            <a:ext cx="741784" cy="281520"/>
          </a:xfrm>
          <a:prstGeom prst="rect">
            <a:avLst/>
          </a:prstGeom>
          <a:noFill/>
          <a:ln>
            <a:noFill/>
          </a:ln>
        </p:spPr>
      </p:pic>
      <p:pic>
        <p:nvPicPr>
          <p:cNvPr id="83" name="Image 82">
            <a:extLst>
              <a:ext uri="{FF2B5EF4-FFF2-40B4-BE49-F238E27FC236}">
                <a16:creationId xmlns:a16="http://schemas.microsoft.com/office/drawing/2014/main" id="{AB4F589E-38AE-4012-9CAF-B907000778F8}"/>
              </a:ext>
            </a:extLst>
          </p:cNvPr>
          <p:cNvPicPr>
            <a:picLocks noChangeAspect="1"/>
          </p:cNvPicPr>
          <p:nvPr/>
        </p:nvPicPr>
        <p:blipFill>
          <a:blip r:embed="rId43"/>
          <a:stretch>
            <a:fillRect/>
          </a:stretch>
        </p:blipFill>
        <p:spPr>
          <a:xfrm>
            <a:off x="9697811" y="3060863"/>
            <a:ext cx="449833" cy="341050"/>
          </a:xfrm>
          <a:prstGeom prst="rect">
            <a:avLst/>
          </a:prstGeom>
        </p:spPr>
      </p:pic>
      <p:pic>
        <p:nvPicPr>
          <p:cNvPr id="85" name="Image 84">
            <a:extLst>
              <a:ext uri="{FF2B5EF4-FFF2-40B4-BE49-F238E27FC236}">
                <a16:creationId xmlns:a16="http://schemas.microsoft.com/office/drawing/2014/main" id="{F19EBF5F-7A7B-4103-B36F-1D3A560E670B}"/>
              </a:ext>
            </a:extLst>
          </p:cNvPr>
          <p:cNvPicPr>
            <a:picLocks noChangeAspect="1"/>
          </p:cNvPicPr>
          <p:nvPr/>
        </p:nvPicPr>
        <p:blipFill>
          <a:blip r:embed="rId44"/>
          <a:stretch>
            <a:fillRect/>
          </a:stretch>
        </p:blipFill>
        <p:spPr>
          <a:xfrm>
            <a:off x="6891773" y="841474"/>
            <a:ext cx="792728" cy="270849"/>
          </a:xfrm>
          <a:prstGeom prst="rect">
            <a:avLst/>
          </a:prstGeom>
        </p:spPr>
      </p:pic>
      <p:pic>
        <p:nvPicPr>
          <p:cNvPr id="88" name="Image 87" descr="Une image contenant dessin&#10;&#10;Description générée automatiquement">
            <a:extLst>
              <a:ext uri="{FF2B5EF4-FFF2-40B4-BE49-F238E27FC236}">
                <a16:creationId xmlns:a16="http://schemas.microsoft.com/office/drawing/2014/main" id="{B134C664-9E49-4F11-B4F9-4744C923774B}"/>
              </a:ext>
            </a:extLst>
          </p:cNvPr>
          <p:cNvPicPr>
            <a:picLocks noChangeAspect="1"/>
          </p:cNvPicPr>
          <p:nvPr/>
        </p:nvPicPr>
        <p:blipFill>
          <a:blip r:embed="rId45"/>
          <a:stretch>
            <a:fillRect/>
          </a:stretch>
        </p:blipFill>
        <p:spPr>
          <a:xfrm>
            <a:off x="8029663" y="2065022"/>
            <a:ext cx="924330" cy="168119"/>
          </a:xfrm>
          <a:prstGeom prst="rect">
            <a:avLst/>
          </a:prstGeom>
        </p:spPr>
      </p:pic>
      <p:cxnSp>
        <p:nvCxnSpPr>
          <p:cNvPr id="89" name="Connecteur droit 88">
            <a:extLst>
              <a:ext uri="{FF2B5EF4-FFF2-40B4-BE49-F238E27FC236}">
                <a16:creationId xmlns:a16="http://schemas.microsoft.com/office/drawing/2014/main" id="{FB12B876-3E37-49A5-85CB-E311BE9A2F6C}"/>
              </a:ext>
            </a:extLst>
          </p:cNvPr>
          <p:cNvCxnSpPr>
            <a:cxnSpLocks/>
            <a:stCxn id="90" idx="3"/>
          </p:cNvCxnSpPr>
          <p:nvPr/>
        </p:nvCxnSpPr>
        <p:spPr>
          <a:xfrm>
            <a:off x="787446" y="6265645"/>
            <a:ext cx="9690236" cy="469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71995D9D-8029-4324-8E44-67339C2046B9}"/>
              </a:ext>
            </a:extLst>
          </p:cNvPr>
          <p:cNvCxnSpPr>
            <a:cxnSpLocks/>
          </p:cNvCxnSpPr>
          <p:nvPr/>
        </p:nvCxnSpPr>
        <p:spPr>
          <a:xfrm>
            <a:off x="10462620" y="6267400"/>
            <a:ext cx="177217" cy="1957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8B042650-00CF-4EA4-84CA-1835F881F466}"/>
              </a:ext>
            </a:extLst>
          </p:cNvPr>
          <p:cNvCxnSpPr>
            <a:cxnSpLocks/>
          </p:cNvCxnSpPr>
          <p:nvPr/>
        </p:nvCxnSpPr>
        <p:spPr>
          <a:xfrm flipH="1">
            <a:off x="10617013" y="6267400"/>
            <a:ext cx="145916" cy="1957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57B84B90-79D5-4405-8257-C09EC6572D39}"/>
              </a:ext>
            </a:extLst>
          </p:cNvPr>
          <p:cNvCxnSpPr>
            <a:cxnSpLocks/>
          </p:cNvCxnSpPr>
          <p:nvPr/>
        </p:nvCxnSpPr>
        <p:spPr>
          <a:xfrm flipV="1">
            <a:off x="10747528" y="6270343"/>
            <a:ext cx="1190976" cy="346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5" name="Triangle isocèle 94">
            <a:extLst>
              <a:ext uri="{FF2B5EF4-FFF2-40B4-BE49-F238E27FC236}">
                <a16:creationId xmlns:a16="http://schemas.microsoft.com/office/drawing/2014/main" id="{56F623F1-ACCC-4620-9A8D-ABBC33836D21}"/>
              </a:ext>
            </a:extLst>
          </p:cNvPr>
          <p:cNvSpPr/>
          <p:nvPr/>
        </p:nvSpPr>
        <p:spPr>
          <a:xfrm rot="10800000">
            <a:off x="10422530" y="6116727"/>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 name="Image 60">
            <a:extLst>
              <a:ext uri="{FF2B5EF4-FFF2-40B4-BE49-F238E27FC236}">
                <a16:creationId xmlns:a16="http://schemas.microsoft.com/office/drawing/2014/main" id="{57EB850F-B92F-4073-8E74-EE53A829B9E1}"/>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5838952" y="6078068"/>
            <a:ext cx="972406" cy="570954"/>
          </a:xfrm>
          <a:prstGeom prst="rect">
            <a:avLst/>
          </a:prstGeom>
          <a:effectLst>
            <a:outerShdw blurRad="50800" dist="38100" dir="2700000" algn="tl" rotWithShape="0">
              <a:prstClr val="black">
                <a:alpha val="40000"/>
              </a:prstClr>
            </a:outerShdw>
          </a:effectLst>
        </p:spPr>
      </p:pic>
      <p:pic>
        <p:nvPicPr>
          <p:cNvPr id="57" name="Image 56">
            <a:extLst>
              <a:ext uri="{FF2B5EF4-FFF2-40B4-BE49-F238E27FC236}">
                <a16:creationId xmlns:a16="http://schemas.microsoft.com/office/drawing/2014/main" id="{963BA07F-B9BF-413C-A05C-C2E3B39497F7}"/>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2610863" y="6101186"/>
            <a:ext cx="1323306" cy="559059"/>
          </a:xfrm>
          <a:prstGeom prst="rect">
            <a:avLst/>
          </a:prstGeom>
          <a:effectLst>
            <a:outerShdw blurRad="50800" dist="38100" dir="2700000" algn="tl" rotWithShape="0">
              <a:prstClr val="black">
                <a:alpha val="40000"/>
              </a:prstClr>
            </a:outerShdw>
          </a:effectLst>
        </p:spPr>
      </p:pic>
      <p:pic>
        <p:nvPicPr>
          <p:cNvPr id="63" name="Image 62">
            <a:extLst>
              <a:ext uri="{FF2B5EF4-FFF2-40B4-BE49-F238E27FC236}">
                <a16:creationId xmlns:a16="http://schemas.microsoft.com/office/drawing/2014/main" id="{6CAABEC3-26DA-4F84-94A0-57D569F4E200}"/>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3934169" y="6116727"/>
            <a:ext cx="1626625" cy="493637"/>
          </a:xfrm>
          <a:prstGeom prst="rect">
            <a:avLst/>
          </a:prstGeom>
          <a:effectLst>
            <a:outerShdw blurRad="50800" dist="38100" dir="2700000" algn="tl" rotWithShape="0">
              <a:prstClr val="black">
                <a:alpha val="40000"/>
              </a:prstClr>
            </a:outerShdw>
          </a:effectLst>
        </p:spPr>
      </p:pic>
      <p:pic>
        <p:nvPicPr>
          <p:cNvPr id="65" name="Image 64">
            <a:extLst>
              <a:ext uri="{FF2B5EF4-FFF2-40B4-BE49-F238E27FC236}">
                <a16:creationId xmlns:a16="http://schemas.microsoft.com/office/drawing/2014/main" id="{F48DEC9D-B523-4C0B-AF25-8DBAD7E2D142}"/>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853828" y="6089272"/>
            <a:ext cx="1696028" cy="615640"/>
          </a:xfrm>
          <a:prstGeom prst="rect">
            <a:avLst/>
          </a:prstGeom>
          <a:effectLst>
            <a:outerShdw blurRad="50800" dist="38100" dir="2700000" algn="tl" rotWithShape="0">
              <a:prstClr val="black">
                <a:alpha val="40000"/>
              </a:prstClr>
            </a:outerShdw>
          </a:effectLst>
        </p:spPr>
      </p:pic>
      <p:pic>
        <p:nvPicPr>
          <p:cNvPr id="59" name="Image 58">
            <a:extLst>
              <a:ext uri="{FF2B5EF4-FFF2-40B4-BE49-F238E27FC236}">
                <a16:creationId xmlns:a16="http://schemas.microsoft.com/office/drawing/2014/main" id="{26D204A3-0C3A-4B50-8D03-C9731A194F19}"/>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6933475" y="6122007"/>
            <a:ext cx="1843707" cy="493638"/>
          </a:xfrm>
          <a:prstGeom prst="rect">
            <a:avLst/>
          </a:prstGeom>
          <a:effectLst>
            <a:outerShdw blurRad="50800" dist="38100" dir="2700000" algn="tl" rotWithShape="0">
              <a:prstClr val="black">
                <a:alpha val="40000"/>
              </a:prstClr>
            </a:outerShdw>
          </a:effectLst>
        </p:spPr>
      </p:pic>
      <p:pic>
        <p:nvPicPr>
          <p:cNvPr id="3074" name="Picture 2" descr="Accueil - AFGNV">
            <a:extLst>
              <a:ext uri="{FF2B5EF4-FFF2-40B4-BE49-F238E27FC236}">
                <a16:creationId xmlns:a16="http://schemas.microsoft.com/office/drawing/2014/main" id="{3C2A844A-796E-4360-99C3-7CFBEA387AE7}"/>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1184539" y="4893533"/>
            <a:ext cx="637179" cy="2173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s missions de l'Avere-France">
            <a:extLst>
              <a:ext uri="{FF2B5EF4-FFF2-40B4-BE49-F238E27FC236}">
                <a16:creationId xmlns:a16="http://schemas.microsoft.com/office/drawing/2014/main" id="{35257245-4DB6-45CD-B9FD-C606549491FC}"/>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8313576" y="4827367"/>
            <a:ext cx="429486" cy="313726"/>
          </a:xfrm>
          <a:prstGeom prst="rect">
            <a:avLst/>
          </a:prstGeom>
          <a:noFill/>
          <a:extLst>
            <a:ext uri="{909E8E84-426E-40DD-AFC4-6F175D3DCCD1}">
              <a14:hiddenFill xmlns:a14="http://schemas.microsoft.com/office/drawing/2010/main">
                <a:solidFill>
                  <a:srgbClr val="FFFFFF"/>
                </a:solidFill>
              </a14:hiddenFill>
            </a:ext>
          </a:extLst>
        </p:spPr>
      </p:pic>
      <p:pic>
        <p:nvPicPr>
          <p:cNvPr id="96" name="Image 95" descr="Une image contenant dessin&#10;&#10;Description générée automatiquement">
            <a:extLst>
              <a:ext uri="{FF2B5EF4-FFF2-40B4-BE49-F238E27FC236}">
                <a16:creationId xmlns:a16="http://schemas.microsoft.com/office/drawing/2014/main" id="{318A17D5-F042-46BA-AC40-7E6894CBAD65}"/>
              </a:ext>
            </a:extLst>
          </p:cNvPr>
          <p:cNvPicPr>
            <a:picLocks noChangeAspect="1"/>
          </p:cNvPicPr>
          <p:nvPr/>
        </p:nvPicPr>
        <p:blipFill rotWithShape="1">
          <a:blip r:embed="rId53"/>
          <a:srcRect l="21929" r="20475"/>
          <a:stretch/>
        </p:blipFill>
        <p:spPr>
          <a:xfrm>
            <a:off x="10013329" y="1948496"/>
            <a:ext cx="437459" cy="333123"/>
          </a:xfrm>
          <a:prstGeom prst="rect">
            <a:avLst/>
          </a:prstGeom>
        </p:spPr>
      </p:pic>
      <p:pic>
        <p:nvPicPr>
          <p:cNvPr id="97" name="Image 96">
            <a:extLst>
              <a:ext uri="{FF2B5EF4-FFF2-40B4-BE49-F238E27FC236}">
                <a16:creationId xmlns:a16="http://schemas.microsoft.com/office/drawing/2014/main" id="{1B518E8F-702C-4D53-8F4B-952FCD645A43}"/>
              </a:ext>
            </a:extLst>
          </p:cNvPr>
          <p:cNvPicPr>
            <a:picLocks noChangeAspect="1"/>
          </p:cNvPicPr>
          <p:nvPr/>
        </p:nvPicPr>
        <p:blipFill>
          <a:blip r:embed="rId54"/>
          <a:stretch>
            <a:fillRect/>
          </a:stretch>
        </p:blipFill>
        <p:spPr>
          <a:xfrm>
            <a:off x="6822101" y="4877482"/>
            <a:ext cx="1355967" cy="235282"/>
          </a:xfrm>
          <a:prstGeom prst="rect">
            <a:avLst/>
          </a:prstGeom>
        </p:spPr>
      </p:pic>
      <p:pic>
        <p:nvPicPr>
          <p:cNvPr id="24" name="Image 23">
            <a:extLst>
              <a:ext uri="{FF2B5EF4-FFF2-40B4-BE49-F238E27FC236}">
                <a16:creationId xmlns:a16="http://schemas.microsoft.com/office/drawing/2014/main" id="{7B483727-ABB9-4508-838A-AE8F89EE3075}"/>
              </a:ext>
            </a:extLst>
          </p:cNvPr>
          <p:cNvPicPr>
            <a:picLocks noChangeAspect="1"/>
          </p:cNvPicPr>
          <p:nvPr/>
        </p:nvPicPr>
        <p:blipFill>
          <a:blip r:embed="rId55">
            <a:extLst>
              <a:ext uri="{BEBA8EAE-BF5A-486C-A8C5-ECC9F3942E4B}">
                <a14:imgProps xmlns:a14="http://schemas.microsoft.com/office/drawing/2010/main">
                  <a14:imgLayer r:embed="rId56">
                    <a14:imgEffect>
                      <a14:backgroundRemoval t="7487" b="91979" l="5000" r="93889">
                        <a14:foregroundMark x1="15000" y1="52941" x2="52778" y2="78610"/>
                        <a14:foregroundMark x1="14444" y1="60428" x2="27778" y2="20856"/>
                        <a14:foregroundMark x1="5000" y1="53476" x2="5000" y2="53476"/>
                        <a14:foregroundMark x1="19444" y1="39572" x2="19444" y2="39572"/>
                        <a14:foregroundMark x1="34444" y1="42246" x2="34444" y2="42246"/>
                        <a14:foregroundMark x1="22778" y1="55080" x2="30556" y2="54011"/>
                        <a14:foregroundMark x1="26667" y1="32620" x2="56111" y2="59358"/>
                        <a14:foregroundMark x1="63889" y1="41176" x2="70556" y2="43850"/>
                        <a14:foregroundMark x1="70556" y1="43850" x2="70556" y2="58824"/>
                        <a14:foregroundMark x1="48333" y1="7487" x2="48333" y2="7487"/>
                        <a14:foregroundMark x1="53889" y1="91979" x2="53889" y2="91979"/>
                        <a14:foregroundMark x1="76111" y1="54011" x2="76111" y2="54011"/>
                        <a14:foregroundMark x1="93889" y1="45989" x2="93889" y2="45989"/>
                        <a14:backgroundMark x1="7222" y1="11765" x2="7222" y2="11765"/>
                        <a14:backgroundMark x1="12778" y1="8556" x2="12778" y2="8556"/>
                        <a14:backgroundMark x1="15000" y1="6952" x2="15000" y2="6952"/>
                        <a14:backgroundMark x1="11111" y1="11765" x2="11111" y2="11765"/>
                        <a14:backgroundMark x1="11111" y1="11765" x2="11111" y2="11765"/>
                        <a14:backgroundMark x1="10556" y1="11765" x2="10556" y2="11765"/>
                        <a14:backgroundMark x1="10000" y1="11765" x2="10000" y2="11765"/>
                        <a14:backgroundMark x1="8889" y1="11765" x2="8889" y2="11765"/>
                        <a14:backgroundMark x1="6111" y1="8556" x2="6111" y2="8556"/>
                        <a14:backgroundMark x1="6111" y1="8021" x2="6111" y2="8021"/>
                        <a14:backgroundMark x1="7222" y1="12299" x2="7222" y2="12299"/>
                        <a14:backgroundMark x1="6667" y1="17647" x2="6667" y2="17647"/>
                        <a14:backgroundMark x1="6667" y1="17647" x2="6667" y2="17647"/>
                        <a14:backgroundMark x1="6667" y1="19786" x2="23333" y2="5348"/>
                      </a14:backgroundRemoval>
                    </a14:imgEffect>
                  </a14:imgLayer>
                </a14:imgProps>
              </a:ext>
              <a:ext uri="{28A0092B-C50C-407E-A947-70E740481C1C}">
                <a14:useLocalDpi xmlns:a14="http://schemas.microsoft.com/office/drawing/2010/main" val="0"/>
              </a:ext>
            </a:extLst>
          </a:blip>
          <a:stretch>
            <a:fillRect/>
          </a:stretch>
        </p:blipFill>
        <p:spPr>
          <a:xfrm>
            <a:off x="9105893" y="6078068"/>
            <a:ext cx="362496" cy="376594"/>
          </a:xfrm>
          <a:prstGeom prst="rect">
            <a:avLst/>
          </a:prstGeom>
        </p:spPr>
      </p:pic>
      <p:sp>
        <p:nvSpPr>
          <p:cNvPr id="25" name="ZoneTexte 24">
            <a:extLst>
              <a:ext uri="{FF2B5EF4-FFF2-40B4-BE49-F238E27FC236}">
                <a16:creationId xmlns:a16="http://schemas.microsoft.com/office/drawing/2014/main" id="{FA6144A2-60A1-45BA-B90E-61DB54E792D6}"/>
              </a:ext>
            </a:extLst>
          </p:cNvPr>
          <p:cNvSpPr txBox="1"/>
          <p:nvPr/>
        </p:nvSpPr>
        <p:spPr>
          <a:xfrm>
            <a:off x="9002641" y="6423032"/>
            <a:ext cx="613879" cy="184666"/>
          </a:xfrm>
          <a:prstGeom prst="rect">
            <a:avLst/>
          </a:prstGeom>
          <a:noFill/>
          <a:effectLst>
            <a:outerShdw blurRad="50800" dist="38100" dir="5400000" algn="t" rotWithShape="0">
              <a:prstClr val="black">
                <a:alpha val="40000"/>
              </a:prstClr>
            </a:outerShdw>
          </a:effectLst>
        </p:spPr>
        <p:txBody>
          <a:bodyPr wrap="square" rtlCol="0">
            <a:spAutoFit/>
          </a:bodyPr>
          <a:lstStyle/>
          <a:p>
            <a:r>
              <a:rPr lang="fr-FR" sz="600" dirty="0">
                <a:solidFill>
                  <a:srgbClr val="5A5656"/>
                </a:solidFill>
                <a:effectLst>
                  <a:outerShdw blurRad="38100" dist="38100" dir="2700000" algn="tl">
                    <a:srgbClr val="000000">
                      <a:alpha val="43137"/>
                    </a:srgbClr>
                  </a:outerShdw>
                </a:effectLst>
              </a:rPr>
              <a:t>LOGISTIQUE</a:t>
            </a:r>
          </a:p>
        </p:txBody>
      </p:sp>
    </p:spTree>
    <p:extLst>
      <p:ext uri="{BB962C8B-B14F-4D97-AF65-F5344CB8AC3E}">
        <p14:creationId xmlns:p14="http://schemas.microsoft.com/office/powerpoint/2010/main" val="255645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46CDE883-ACF7-4AD3-8302-0EFBDE282C61}"/>
              </a:ext>
            </a:extLst>
          </p:cNvPr>
          <p:cNvCxnSpPr>
            <a:cxnSpLocks/>
          </p:cNvCxnSpPr>
          <p:nvPr/>
        </p:nvCxnSpPr>
        <p:spPr>
          <a:xfrm flipH="1" flipV="1">
            <a:off x="1690301" y="409724"/>
            <a:ext cx="1050170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0F5A11E7-FA78-4C7B-A4BD-702653DE4447}"/>
              </a:ext>
            </a:extLst>
          </p:cNvPr>
          <p:cNvCxnSpPr>
            <a:cxnSpLocks/>
          </p:cNvCxnSpPr>
          <p:nvPr/>
        </p:nvCxnSpPr>
        <p:spPr>
          <a:xfrm>
            <a:off x="1219291" y="396609"/>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06302BF-12C3-4370-A205-2CB13BE653AA}"/>
              </a:ext>
            </a:extLst>
          </p:cNvPr>
          <p:cNvCxnSpPr>
            <a:cxnSpLocks/>
          </p:cNvCxnSpPr>
          <p:nvPr/>
        </p:nvCxnSpPr>
        <p:spPr>
          <a:xfrm flipH="1">
            <a:off x="0" y="409724"/>
            <a:ext cx="1251430" cy="4084"/>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50DCBC2-C85F-454E-9A9A-787E7F712801}"/>
              </a:ext>
            </a:extLst>
          </p:cNvPr>
          <p:cNvCxnSpPr>
            <a:cxnSpLocks/>
          </p:cNvCxnSpPr>
          <p:nvPr/>
        </p:nvCxnSpPr>
        <p:spPr>
          <a:xfrm flipH="1">
            <a:off x="1440346" y="396608"/>
            <a:ext cx="282094" cy="310405"/>
          </a:xfrm>
          <a:prstGeom prst="line">
            <a:avLst/>
          </a:prstGeom>
          <a:ln w="952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FF3FCC1-0181-4124-B9A1-E468E9A4634E}"/>
              </a:ext>
            </a:extLst>
          </p:cNvPr>
          <p:cNvSpPr txBox="1"/>
          <p:nvPr/>
        </p:nvSpPr>
        <p:spPr>
          <a:xfrm>
            <a:off x="545707" y="563803"/>
            <a:ext cx="1176733" cy="1107996"/>
          </a:xfrm>
          <a:prstGeom prst="rect">
            <a:avLst/>
          </a:prstGeom>
          <a:noFill/>
        </p:spPr>
        <p:txBody>
          <a:bodyPr wrap="square">
            <a:spAutoFit/>
          </a:bodyPr>
          <a:lstStyle/>
          <a:p>
            <a:r>
              <a:rPr lang="fr-FR" sz="6600" b="1" dirty="0">
                <a:solidFill>
                  <a:srgbClr val="002060"/>
                </a:solidFill>
              </a:rPr>
              <a:t>1#</a:t>
            </a:r>
            <a:r>
              <a:rPr lang="fr-FR" sz="1800" b="1" dirty="0">
                <a:solidFill>
                  <a:srgbClr val="002060"/>
                </a:solidFill>
              </a:rPr>
              <a:t> </a:t>
            </a:r>
          </a:p>
        </p:txBody>
      </p:sp>
      <p:sp>
        <p:nvSpPr>
          <p:cNvPr id="3" name="ZoneTexte 2">
            <a:extLst>
              <a:ext uri="{FF2B5EF4-FFF2-40B4-BE49-F238E27FC236}">
                <a16:creationId xmlns:a16="http://schemas.microsoft.com/office/drawing/2014/main" id="{25961BC7-E4AD-4FBB-8524-EC21A95AF1C2}"/>
              </a:ext>
            </a:extLst>
          </p:cNvPr>
          <p:cNvSpPr txBox="1"/>
          <p:nvPr/>
        </p:nvSpPr>
        <p:spPr>
          <a:xfrm>
            <a:off x="1581393" y="794635"/>
            <a:ext cx="2606559" cy="646331"/>
          </a:xfrm>
          <a:prstGeom prst="rect">
            <a:avLst/>
          </a:prstGeom>
          <a:solidFill>
            <a:srgbClr val="002060"/>
          </a:solidFill>
        </p:spPr>
        <p:txBody>
          <a:bodyPr wrap="square" rtlCol="0">
            <a:spAutoFit/>
          </a:bodyPr>
          <a:lstStyle/>
          <a:p>
            <a:r>
              <a:rPr lang="fr-FR" b="1" dirty="0">
                <a:solidFill>
                  <a:schemeClr val="bg1"/>
                </a:solidFill>
              </a:rPr>
              <a:t>UNE LOGISTIQUE EN OR :</a:t>
            </a:r>
          </a:p>
          <a:p>
            <a:r>
              <a:rPr lang="fr-FR" b="1" dirty="0">
                <a:solidFill>
                  <a:schemeClr val="bg1"/>
                </a:solidFill>
              </a:rPr>
              <a:t>POURQUOI, COMMENT ?</a:t>
            </a:r>
          </a:p>
        </p:txBody>
      </p:sp>
      <p:sp>
        <p:nvSpPr>
          <p:cNvPr id="5" name="ZoneTexte 4">
            <a:extLst>
              <a:ext uri="{FF2B5EF4-FFF2-40B4-BE49-F238E27FC236}">
                <a16:creationId xmlns:a16="http://schemas.microsoft.com/office/drawing/2014/main" id="{8CF972C6-BAD8-448B-93ED-803A4831A3E3}"/>
              </a:ext>
            </a:extLst>
          </p:cNvPr>
          <p:cNvSpPr txBox="1"/>
          <p:nvPr/>
        </p:nvSpPr>
        <p:spPr>
          <a:xfrm>
            <a:off x="198105" y="1794112"/>
            <a:ext cx="5897895" cy="369332"/>
          </a:xfrm>
          <a:prstGeom prst="rect">
            <a:avLst/>
          </a:prstGeom>
          <a:solidFill>
            <a:srgbClr val="002060"/>
          </a:solidFill>
        </p:spPr>
        <p:txBody>
          <a:bodyPr wrap="square" rtlCol="0">
            <a:spAutoFit/>
          </a:bodyPr>
          <a:lstStyle/>
          <a:p>
            <a:r>
              <a:rPr lang="fr-FR" b="1" dirty="0">
                <a:solidFill>
                  <a:schemeClr val="bg1"/>
                </a:solidFill>
              </a:rPr>
              <a:t>COMMENT A-T-ELLE ÉTÉ MISE EN ŒUVRE ?</a:t>
            </a:r>
          </a:p>
        </p:txBody>
      </p:sp>
      <p:sp>
        <p:nvSpPr>
          <p:cNvPr id="9" name="Rectangle 1">
            <a:extLst>
              <a:ext uri="{FF2B5EF4-FFF2-40B4-BE49-F238E27FC236}">
                <a16:creationId xmlns:a16="http://schemas.microsoft.com/office/drawing/2014/main" id="{5101D219-65ED-4E1A-AD60-5910B79F29C9}"/>
              </a:ext>
            </a:extLst>
          </p:cNvPr>
          <p:cNvSpPr>
            <a:spLocks noChangeArrowheads="1"/>
          </p:cNvSpPr>
          <p:nvPr/>
        </p:nvSpPr>
        <p:spPr bwMode="auto">
          <a:xfrm>
            <a:off x="3352800" y="2633663"/>
            <a:ext cx="90989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55" name="ZoneTexte 54">
            <a:extLst>
              <a:ext uri="{FF2B5EF4-FFF2-40B4-BE49-F238E27FC236}">
                <a16:creationId xmlns:a16="http://schemas.microsoft.com/office/drawing/2014/main" id="{3F3B0F9E-53C0-45E7-87E5-C0A86C82F9DF}"/>
              </a:ext>
            </a:extLst>
          </p:cNvPr>
          <p:cNvSpPr txBox="1"/>
          <p:nvPr/>
        </p:nvSpPr>
        <p:spPr>
          <a:xfrm>
            <a:off x="88100" y="2310920"/>
            <a:ext cx="6057206" cy="3539430"/>
          </a:xfrm>
          <a:prstGeom prst="rect">
            <a:avLst/>
          </a:prstGeom>
          <a:noFill/>
        </p:spPr>
        <p:txBody>
          <a:bodyPr wrap="square">
            <a:spAutoFit/>
          </a:bodyPr>
          <a:lstStyle/>
          <a:p>
            <a:pPr algn="just"/>
            <a:r>
              <a:rPr lang="fr-FR" sz="1400" dirty="0">
                <a:solidFill>
                  <a:srgbClr val="000000"/>
                </a:solidFill>
                <a:latin typeface="Calibri" panose="020F0502020204030204" pitchFamily="34" charset="0"/>
              </a:rPr>
              <a:t>Lors du lancement de cette démarche, </a:t>
            </a:r>
            <a:r>
              <a:rPr lang="fr-FR" sz="1400" dirty="0">
                <a:solidFill>
                  <a:srgbClr val="000000"/>
                </a:solidFill>
              </a:rPr>
              <a:t>l</a:t>
            </a:r>
            <a:r>
              <a:rPr lang="fr-FR" sz="1400" dirty="0">
                <a:solidFill>
                  <a:srgbClr val="000000"/>
                </a:solidFill>
                <a:effectLst/>
                <a:ea typeface="Calibri" panose="020F0502020204030204" pitchFamily="34" charset="0"/>
              </a:rPr>
              <a:t>es </a:t>
            </a:r>
            <a:r>
              <a:rPr lang="fr-FR" sz="1400" dirty="0">
                <a:solidFill>
                  <a:srgbClr val="000000"/>
                </a:solidFill>
                <a:effectLst/>
                <a:latin typeface="Calibri" panose="020F0502020204030204" pitchFamily="34" charset="0"/>
                <a:ea typeface="Calibri" panose="020F0502020204030204" pitchFamily="34" charset="0"/>
              </a:rPr>
              <a:t>différentes organisations ont souhaité participer et être informées de l’évolution de cette démarche.</a:t>
            </a:r>
            <a:r>
              <a:rPr lang="fr-FR" sz="1400" dirty="0"/>
              <a:t> L’objectif étant que l’ensemble des acteurs de la chaîne puisse être représenté et donner ses éléments de vision ou d’action.</a:t>
            </a:r>
          </a:p>
          <a:p>
            <a:endParaRPr lang="fr-FR" sz="1400" dirty="0"/>
          </a:p>
          <a:p>
            <a:r>
              <a:rPr lang="fr-FR" sz="1400" dirty="0"/>
              <a:t>La répartition des acteurs de cette démarche c’est effectuée </a:t>
            </a:r>
            <a:r>
              <a:rPr lang="fr-FR" sz="1400" b="1" dirty="0"/>
              <a:t>selon 3 niveaux d’échange :</a:t>
            </a:r>
          </a:p>
          <a:p>
            <a:endParaRPr lang="fr-FR" sz="1400" b="1" dirty="0"/>
          </a:p>
          <a:p>
            <a:r>
              <a:rPr lang="fr-FR" sz="1400" dirty="0"/>
              <a:t>Un </a:t>
            </a:r>
            <a:r>
              <a:rPr lang="fr-FR" sz="1400" b="1" dirty="0"/>
              <a:t>Comité opérationnel </a:t>
            </a:r>
            <a:r>
              <a:rPr lang="fr-FR" sz="1400" dirty="0"/>
              <a:t>regroupant l’ensemble des organisations parties prenantes dans la mise en place d’une « Logistique en OR ».</a:t>
            </a:r>
          </a:p>
          <a:p>
            <a:endParaRPr lang="fr-FR" sz="1400" dirty="0"/>
          </a:p>
          <a:p>
            <a:r>
              <a:rPr lang="fr-FR" sz="1400" dirty="0"/>
              <a:t>Un </a:t>
            </a:r>
            <a:r>
              <a:rPr lang="fr-FR" sz="1400" b="1" dirty="0"/>
              <a:t>Comité stratégique </a:t>
            </a:r>
            <a:r>
              <a:rPr lang="fr-FR" sz="1400" dirty="0"/>
              <a:t>regroupant les différentes organisations dont le Ministère afin d’orienter la démarche et configurer les différentes méthodologies de travail.</a:t>
            </a:r>
          </a:p>
          <a:p>
            <a:endParaRPr lang="fr-FR" sz="1400" dirty="0"/>
          </a:p>
          <a:p>
            <a:r>
              <a:rPr lang="fr-FR" sz="1400" dirty="0"/>
              <a:t>Des </a:t>
            </a:r>
            <a:r>
              <a:rPr lang="fr-FR" sz="1400" b="1" dirty="0"/>
              <a:t>Groupes de travail </a:t>
            </a:r>
            <a:r>
              <a:rPr lang="fr-FR" sz="1400" dirty="0"/>
              <a:t>permettant une analyse plus fine des enjeux et des actions nécessaires dans la démarche.   </a:t>
            </a:r>
          </a:p>
        </p:txBody>
      </p:sp>
      <p:sp>
        <p:nvSpPr>
          <p:cNvPr id="20" name="Titre 1">
            <a:extLst>
              <a:ext uri="{FF2B5EF4-FFF2-40B4-BE49-F238E27FC236}">
                <a16:creationId xmlns:a16="http://schemas.microsoft.com/office/drawing/2014/main" id="{FA74DB29-C3DC-48C5-BB63-E4531A580F21}"/>
              </a:ext>
            </a:extLst>
          </p:cNvPr>
          <p:cNvSpPr>
            <a:spLocks noGrp="1"/>
          </p:cNvSpPr>
          <p:nvPr>
            <p:ph type="title"/>
          </p:nvPr>
        </p:nvSpPr>
        <p:spPr>
          <a:xfrm>
            <a:off x="6788507" y="1017495"/>
            <a:ext cx="5205387" cy="342048"/>
          </a:xfrm>
          <a:solidFill>
            <a:srgbClr val="002060"/>
          </a:solidFill>
        </p:spPr>
        <p:txBody>
          <a:bodyPr vert="horz" lIns="91440" tIns="45720" rIns="91440" bIns="45720" rtlCol="0" anchor="ctr">
            <a:normAutofit fontScale="90000"/>
          </a:bodyPr>
          <a:lstStyle/>
          <a:p>
            <a:r>
              <a:rPr lang="en-US" sz="2000" b="1" dirty="0">
                <a:solidFill>
                  <a:schemeClr val="bg1"/>
                </a:solidFill>
              </a:rPr>
              <a:t>PHASES DE PROGRAMMATION &amp; D’ANIMATION</a:t>
            </a:r>
          </a:p>
        </p:txBody>
      </p:sp>
      <p:sp>
        <p:nvSpPr>
          <p:cNvPr id="22" name="ZoneTexte 21">
            <a:extLst>
              <a:ext uri="{FF2B5EF4-FFF2-40B4-BE49-F238E27FC236}">
                <a16:creationId xmlns:a16="http://schemas.microsoft.com/office/drawing/2014/main" id="{5A391489-807D-48D4-8DF5-4815BB73B97F}"/>
              </a:ext>
            </a:extLst>
          </p:cNvPr>
          <p:cNvSpPr txBox="1"/>
          <p:nvPr/>
        </p:nvSpPr>
        <p:spPr>
          <a:xfrm>
            <a:off x="6380352" y="1534716"/>
            <a:ext cx="5656071" cy="4396853"/>
          </a:xfrm>
          <a:prstGeom prst="rect">
            <a:avLst/>
          </a:prstGeom>
        </p:spPr>
        <p:txBody>
          <a:bodyPr vert="horz" lIns="91440" tIns="45720" rIns="91440" bIns="45720" rtlCol="0" anchor="t">
            <a:normAutofit/>
          </a:bodyPr>
          <a:lstStyle/>
          <a:p>
            <a:pPr lvl="1" indent="-228600">
              <a:lnSpc>
                <a:spcPct val="90000"/>
              </a:lnSpc>
              <a:spcAft>
                <a:spcPts val="600"/>
              </a:spcAft>
              <a:buFont typeface="Arial" panose="020B0604020202020204" pitchFamily="34" charset="0"/>
              <a:buChar char="•"/>
            </a:pPr>
            <a:r>
              <a:rPr lang="en-US" sz="1400" b="1" dirty="0">
                <a:solidFill>
                  <a:srgbClr val="002060"/>
                </a:solidFill>
              </a:rPr>
              <a:t>Mai 2019 – Mars 2020 :</a:t>
            </a:r>
            <a:r>
              <a:rPr lang="en-US" sz="1400" dirty="0">
                <a:solidFill>
                  <a:srgbClr val="002060"/>
                </a:solidFill>
              </a:rPr>
              <a:t> Composition – Animation des 5 </a:t>
            </a:r>
            <a:r>
              <a:rPr lang="en-US" sz="1400" dirty="0" err="1">
                <a:solidFill>
                  <a:srgbClr val="002060"/>
                </a:solidFill>
              </a:rPr>
              <a:t>groupes</a:t>
            </a:r>
            <a:r>
              <a:rPr lang="en-US" sz="1400" dirty="0">
                <a:solidFill>
                  <a:srgbClr val="002060"/>
                </a:solidFill>
              </a:rPr>
              <a:t> de travail (Série de </a:t>
            </a:r>
            <a:r>
              <a:rPr lang="en-US" sz="1400" dirty="0" err="1">
                <a:solidFill>
                  <a:srgbClr val="002060"/>
                </a:solidFill>
              </a:rPr>
              <a:t>réunions</a:t>
            </a:r>
            <a:r>
              <a:rPr lang="en-US" sz="1400" dirty="0">
                <a:solidFill>
                  <a:srgbClr val="002060"/>
                </a:solidFill>
              </a:rPr>
              <a:t> &amp; COPIL) 15 </a:t>
            </a:r>
            <a:r>
              <a:rPr lang="en-US" sz="1400" dirty="0" err="1">
                <a:solidFill>
                  <a:srgbClr val="002060"/>
                </a:solidFill>
              </a:rPr>
              <a:t>réunions</a:t>
            </a:r>
            <a:r>
              <a:rPr lang="en-US" sz="1400" dirty="0">
                <a:solidFill>
                  <a:srgbClr val="002060"/>
                </a:solidFill>
              </a:rPr>
              <a:t> sur la </a:t>
            </a:r>
            <a:r>
              <a:rPr lang="en-US" sz="1400" dirty="0" err="1">
                <a:solidFill>
                  <a:srgbClr val="002060"/>
                </a:solidFill>
              </a:rPr>
              <a:t>période</a:t>
            </a:r>
            <a:endParaRPr lang="en-US" sz="1400" dirty="0">
              <a:solidFill>
                <a:srgbClr val="002060"/>
              </a:solidFill>
            </a:endParaRPr>
          </a:p>
          <a:p>
            <a:pPr lvl="1" indent="-228600">
              <a:lnSpc>
                <a:spcPct val="90000"/>
              </a:lnSpc>
              <a:spcAft>
                <a:spcPts val="600"/>
              </a:spcAft>
              <a:buFont typeface="Arial" panose="020B0604020202020204" pitchFamily="34" charset="0"/>
              <a:buChar char="•"/>
            </a:pPr>
            <a:r>
              <a:rPr lang="en-US" sz="1400" b="1" dirty="0">
                <a:solidFill>
                  <a:srgbClr val="002060"/>
                </a:solidFill>
              </a:rPr>
              <a:t>Mars-</a:t>
            </a:r>
            <a:r>
              <a:rPr lang="en-US" sz="1400" b="1" dirty="0" err="1">
                <a:solidFill>
                  <a:srgbClr val="002060"/>
                </a:solidFill>
              </a:rPr>
              <a:t>Juillet</a:t>
            </a:r>
            <a:r>
              <a:rPr lang="en-US" sz="1400" b="1" dirty="0">
                <a:solidFill>
                  <a:srgbClr val="002060"/>
                </a:solidFill>
              </a:rPr>
              <a:t> 2020 : </a:t>
            </a:r>
            <a:r>
              <a:rPr lang="en-US" sz="1400" dirty="0">
                <a:solidFill>
                  <a:srgbClr val="002060"/>
                </a:solidFill>
              </a:rPr>
              <a:t>Condition sanitaire – </a:t>
            </a:r>
            <a:r>
              <a:rPr lang="en-US" sz="1400" dirty="0" err="1">
                <a:solidFill>
                  <a:srgbClr val="002060"/>
                </a:solidFill>
              </a:rPr>
              <a:t>Projet</a:t>
            </a:r>
            <a:r>
              <a:rPr lang="en-US" sz="1400" dirty="0">
                <a:solidFill>
                  <a:srgbClr val="002060"/>
                </a:solidFill>
              </a:rPr>
              <a:t> </a:t>
            </a:r>
            <a:r>
              <a:rPr lang="en-US" sz="1400" dirty="0" err="1">
                <a:solidFill>
                  <a:srgbClr val="002060"/>
                </a:solidFill>
              </a:rPr>
              <a:t>en</a:t>
            </a:r>
            <a:r>
              <a:rPr lang="en-US" sz="1400" dirty="0">
                <a:solidFill>
                  <a:srgbClr val="002060"/>
                </a:solidFill>
              </a:rPr>
              <a:t> standby</a:t>
            </a:r>
          </a:p>
          <a:p>
            <a:pPr lvl="1" indent="-228600">
              <a:lnSpc>
                <a:spcPct val="90000"/>
              </a:lnSpc>
              <a:spcAft>
                <a:spcPts val="600"/>
              </a:spcAft>
              <a:buFont typeface="Arial" panose="020B0604020202020204" pitchFamily="34" charset="0"/>
              <a:buChar char="•"/>
            </a:pPr>
            <a:r>
              <a:rPr lang="en-US" sz="1400" b="1" dirty="0">
                <a:solidFill>
                  <a:srgbClr val="002060"/>
                </a:solidFill>
              </a:rPr>
              <a:t>27 </a:t>
            </a:r>
            <a:r>
              <a:rPr lang="en-US" sz="1400" b="1" dirty="0" err="1">
                <a:solidFill>
                  <a:srgbClr val="002060"/>
                </a:solidFill>
              </a:rPr>
              <a:t>Juillet</a:t>
            </a:r>
            <a:r>
              <a:rPr lang="en-US" sz="1400" b="1" dirty="0">
                <a:solidFill>
                  <a:srgbClr val="002060"/>
                </a:solidFill>
              </a:rPr>
              <a:t> 2020</a:t>
            </a:r>
            <a:r>
              <a:rPr lang="en-US" sz="1400" dirty="0">
                <a:solidFill>
                  <a:srgbClr val="002060"/>
                </a:solidFill>
              </a:rPr>
              <a:t>: Point de situation et </a:t>
            </a:r>
            <a:r>
              <a:rPr lang="en-US" sz="1400" dirty="0" err="1">
                <a:solidFill>
                  <a:srgbClr val="002060"/>
                </a:solidFill>
              </a:rPr>
              <a:t>présentation</a:t>
            </a:r>
            <a:r>
              <a:rPr lang="en-US" sz="1400" dirty="0">
                <a:solidFill>
                  <a:srgbClr val="002060"/>
                </a:solidFill>
              </a:rPr>
              <a:t> de </a:t>
            </a:r>
            <a:r>
              <a:rPr lang="en-US" sz="1400" dirty="0" err="1">
                <a:solidFill>
                  <a:srgbClr val="002060"/>
                </a:solidFill>
              </a:rPr>
              <a:t>l’état</a:t>
            </a:r>
            <a:r>
              <a:rPr lang="en-US" sz="1400" dirty="0">
                <a:solidFill>
                  <a:srgbClr val="002060"/>
                </a:solidFill>
              </a:rPr>
              <a:t> brut des </a:t>
            </a:r>
            <a:r>
              <a:rPr lang="en-US" sz="1400" dirty="0" err="1">
                <a:solidFill>
                  <a:srgbClr val="002060"/>
                </a:solidFill>
              </a:rPr>
              <a:t>groupes</a:t>
            </a:r>
            <a:r>
              <a:rPr lang="en-US" sz="1400" dirty="0">
                <a:solidFill>
                  <a:srgbClr val="002060"/>
                </a:solidFill>
              </a:rPr>
              <a:t> de travail (</a:t>
            </a:r>
            <a:r>
              <a:rPr lang="en-US" sz="1400" dirty="0" err="1">
                <a:solidFill>
                  <a:srgbClr val="002060"/>
                </a:solidFill>
              </a:rPr>
              <a:t>finalisés</a:t>
            </a:r>
            <a:r>
              <a:rPr lang="en-US" sz="1400" dirty="0">
                <a:solidFill>
                  <a:srgbClr val="002060"/>
                </a:solidFill>
              </a:rPr>
              <a:t> </a:t>
            </a:r>
            <a:r>
              <a:rPr lang="en-US" sz="1400" dirty="0" err="1">
                <a:solidFill>
                  <a:srgbClr val="002060"/>
                </a:solidFill>
              </a:rPr>
              <a:t>ou</a:t>
            </a:r>
            <a:r>
              <a:rPr lang="en-US" sz="1400" dirty="0">
                <a:solidFill>
                  <a:srgbClr val="002060"/>
                </a:solidFill>
              </a:rPr>
              <a:t> non)</a:t>
            </a:r>
          </a:p>
          <a:p>
            <a:pPr lvl="1" indent="-228600">
              <a:lnSpc>
                <a:spcPct val="90000"/>
              </a:lnSpc>
              <a:spcAft>
                <a:spcPts val="600"/>
              </a:spcAft>
              <a:buFont typeface="Arial" panose="020B0604020202020204" pitchFamily="34" charset="0"/>
              <a:buChar char="•"/>
            </a:pPr>
            <a:r>
              <a:rPr lang="en-US" sz="1400" b="1" dirty="0">
                <a:solidFill>
                  <a:srgbClr val="002060"/>
                </a:solidFill>
              </a:rPr>
              <a:t>29 </a:t>
            </a:r>
            <a:r>
              <a:rPr lang="en-US" sz="1400" b="1" dirty="0" err="1">
                <a:solidFill>
                  <a:srgbClr val="002060"/>
                </a:solidFill>
              </a:rPr>
              <a:t>Septembre</a:t>
            </a:r>
            <a:r>
              <a:rPr lang="en-US" sz="1400" b="1" dirty="0">
                <a:solidFill>
                  <a:srgbClr val="002060"/>
                </a:solidFill>
              </a:rPr>
              <a:t> 2020 : </a:t>
            </a:r>
            <a:r>
              <a:rPr lang="en-US" sz="1400" dirty="0" err="1">
                <a:solidFill>
                  <a:srgbClr val="002060"/>
                </a:solidFill>
              </a:rPr>
              <a:t>Comité</a:t>
            </a:r>
            <a:r>
              <a:rPr lang="en-US" sz="1400" dirty="0">
                <a:solidFill>
                  <a:srgbClr val="002060"/>
                </a:solidFill>
              </a:rPr>
              <a:t> </a:t>
            </a:r>
            <a:r>
              <a:rPr lang="en-US" sz="1400" dirty="0" err="1">
                <a:solidFill>
                  <a:srgbClr val="002060"/>
                </a:solidFill>
              </a:rPr>
              <a:t>Stratégique</a:t>
            </a:r>
            <a:r>
              <a:rPr lang="en-US" sz="1400" dirty="0">
                <a:solidFill>
                  <a:srgbClr val="002060"/>
                </a:solidFill>
              </a:rPr>
              <a:t> Une </a:t>
            </a:r>
            <a:r>
              <a:rPr lang="en-US" sz="1400" dirty="0" err="1">
                <a:solidFill>
                  <a:srgbClr val="002060"/>
                </a:solidFill>
              </a:rPr>
              <a:t>logistique</a:t>
            </a:r>
            <a:r>
              <a:rPr lang="en-US" sz="1400" dirty="0">
                <a:solidFill>
                  <a:srgbClr val="002060"/>
                </a:solidFill>
              </a:rPr>
              <a:t> </a:t>
            </a:r>
            <a:r>
              <a:rPr lang="en-US" sz="1400" dirty="0" err="1">
                <a:solidFill>
                  <a:srgbClr val="002060"/>
                </a:solidFill>
              </a:rPr>
              <a:t>en</a:t>
            </a:r>
            <a:r>
              <a:rPr lang="en-US" sz="1400" dirty="0">
                <a:solidFill>
                  <a:srgbClr val="002060"/>
                </a:solidFill>
              </a:rPr>
              <a:t> OR – Point de situation des </a:t>
            </a:r>
            <a:r>
              <a:rPr lang="en-US" sz="1400" dirty="0" err="1">
                <a:solidFill>
                  <a:srgbClr val="002060"/>
                </a:solidFill>
              </a:rPr>
              <a:t>groupes</a:t>
            </a:r>
            <a:r>
              <a:rPr lang="en-US" sz="1400" dirty="0">
                <a:solidFill>
                  <a:srgbClr val="002060"/>
                </a:solidFill>
              </a:rPr>
              <a:t> de travail</a:t>
            </a:r>
          </a:p>
          <a:p>
            <a:pPr lvl="1" indent="-228600">
              <a:lnSpc>
                <a:spcPct val="90000"/>
              </a:lnSpc>
              <a:spcAft>
                <a:spcPts val="600"/>
              </a:spcAft>
              <a:buFont typeface="Arial" panose="020B0604020202020204" pitchFamily="34" charset="0"/>
              <a:buChar char="•"/>
            </a:pPr>
            <a:r>
              <a:rPr lang="en-US" sz="1400" b="1" dirty="0">
                <a:solidFill>
                  <a:srgbClr val="002060"/>
                </a:solidFill>
              </a:rPr>
              <a:t>14 </a:t>
            </a:r>
            <a:r>
              <a:rPr lang="en-US" sz="1400" b="1" dirty="0" err="1">
                <a:solidFill>
                  <a:srgbClr val="002060"/>
                </a:solidFill>
              </a:rPr>
              <a:t>Octobre</a:t>
            </a:r>
            <a:r>
              <a:rPr lang="en-US" sz="1400" b="1" dirty="0">
                <a:solidFill>
                  <a:srgbClr val="002060"/>
                </a:solidFill>
              </a:rPr>
              <a:t> 2020 : </a:t>
            </a:r>
            <a:r>
              <a:rPr lang="en-US" sz="1400" dirty="0">
                <a:solidFill>
                  <a:srgbClr val="002060"/>
                </a:solidFill>
              </a:rPr>
              <a:t>Point de situation avec le COJOP : </a:t>
            </a:r>
            <a:r>
              <a:rPr lang="en-US" sz="1400" dirty="0" err="1">
                <a:solidFill>
                  <a:srgbClr val="002060"/>
                </a:solidFill>
              </a:rPr>
              <a:t>définition</a:t>
            </a:r>
            <a:r>
              <a:rPr lang="en-US" sz="1400" dirty="0">
                <a:solidFill>
                  <a:srgbClr val="002060"/>
                </a:solidFill>
              </a:rPr>
              <a:t> des </a:t>
            </a:r>
            <a:r>
              <a:rPr lang="en-US" sz="1400" dirty="0" err="1">
                <a:solidFill>
                  <a:srgbClr val="002060"/>
                </a:solidFill>
              </a:rPr>
              <a:t>objectifs</a:t>
            </a:r>
            <a:r>
              <a:rPr lang="en-US" sz="1400" dirty="0">
                <a:solidFill>
                  <a:srgbClr val="002060"/>
                </a:solidFill>
              </a:rPr>
              <a:t> </a:t>
            </a:r>
            <a:r>
              <a:rPr lang="en-US" sz="1400" dirty="0" err="1">
                <a:solidFill>
                  <a:srgbClr val="002060"/>
                </a:solidFill>
              </a:rPr>
              <a:t>attendus</a:t>
            </a:r>
            <a:r>
              <a:rPr lang="en-US" sz="1400" dirty="0">
                <a:solidFill>
                  <a:srgbClr val="002060"/>
                </a:solidFill>
              </a:rPr>
              <a:t> &amp; </a:t>
            </a:r>
            <a:r>
              <a:rPr lang="en-US" sz="1400" dirty="0" err="1">
                <a:solidFill>
                  <a:srgbClr val="002060"/>
                </a:solidFill>
              </a:rPr>
              <a:t>continuité</a:t>
            </a:r>
            <a:r>
              <a:rPr lang="en-US" sz="1400" dirty="0">
                <a:solidFill>
                  <a:srgbClr val="002060"/>
                </a:solidFill>
              </a:rPr>
              <a:t> du travail </a:t>
            </a:r>
            <a:r>
              <a:rPr lang="en-US" sz="1400" dirty="0" err="1">
                <a:solidFill>
                  <a:srgbClr val="002060"/>
                </a:solidFill>
              </a:rPr>
              <a:t>collaboratif</a:t>
            </a:r>
            <a:endParaRPr lang="en-US" sz="1400" dirty="0">
              <a:solidFill>
                <a:srgbClr val="002060"/>
              </a:solidFill>
            </a:endParaRPr>
          </a:p>
          <a:p>
            <a:pPr lvl="1" indent="-228600">
              <a:lnSpc>
                <a:spcPct val="90000"/>
              </a:lnSpc>
              <a:spcAft>
                <a:spcPts val="600"/>
              </a:spcAft>
              <a:buFont typeface="Arial" panose="020B0604020202020204" pitchFamily="34" charset="0"/>
              <a:buChar char="•"/>
            </a:pPr>
            <a:r>
              <a:rPr lang="en-US" sz="1400" b="1" dirty="0">
                <a:solidFill>
                  <a:srgbClr val="002060"/>
                </a:solidFill>
              </a:rPr>
              <a:t>04 </a:t>
            </a:r>
            <a:r>
              <a:rPr lang="en-US" sz="1400" b="1" dirty="0" err="1">
                <a:solidFill>
                  <a:srgbClr val="002060"/>
                </a:solidFill>
              </a:rPr>
              <a:t>Novembre</a:t>
            </a:r>
            <a:r>
              <a:rPr lang="en-US" sz="1400" b="1" dirty="0">
                <a:solidFill>
                  <a:srgbClr val="002060"/>
                </a:solidFill>
              </a:rPr>
              <a:t> 2020 : </a:t>
            </a:r>
            <a:r>
              <a:rPr lang="en-US" sz="1400" dirty="0" err="1">
                <a:solidFill>
                  <a:srgbClr val="002060"/>
                </a:solidFill>
              </a:rPr>
              <a:t>Comité</a:t>
            </a:r>
            <a:r>
              <a:rPr lang="en-US" sz="1400" dirty="0">
                <a:solidFill>
                  <a:srgbClr val="002060"/>
                </a:solidFill>
              </a:rPr>
              <a:t> </a:t>
            </a:r>
            <a:r>
              <a:rPr lang="en-US" sz="1400" dirty="0" err="1">
                <a:solidFill>
                  <a:srgbClr val="002060"/>
                </a:solidFill>
              </a:rPr>
              <a:t>Stratégique</a:t>
            </a:r>
            <a:r>
              <a:rPr lang="en-US" sz="1400" dirty="0">
                <a:solidFill>
                  <a:srgbClr val="002060"/>
                </a:solidFill>
              </a:rPr>
              <a:t> – Etat </a:t>
            </a:r>
            <a:r>
              <a:rPr lang="en-US" sz="1400" dirty="0" err="1">
                <a:solidFill>
                  <a:srgbClr val="002060"/>
                </a:solidFill>
              </a:rPr>
              <a:t>d’avancement</a:t>
            </a:r>
            <a:endParaRPr lang="en-US" sz="1400" dirty="0">
              <a:solidFill>
                <a:srgbClr val="002060"/>
              </a:solidFill>
            </a:endParaRPr>
          </a:p>
          <a:p>
            <a:pPr lvl="1" indent="-228600">
              <a:lnSpc>
                <a:spcPct val="90000"/>
              </a:lnSpc>
              <a:spcAft>
                <a:spcPts val="600"/>
              </a:spcAft>
              <a:buFont typeface="Arial" panose="020B0604020202020204" pitchFamily="34" charset="0"/>
              <a:buChar char="•"/>
            </a:pPr>
            <a:r>
              <a:rPr lang="en-US" sz="1400" b="1" dirty="0">
                <a:solidFill>
                  <a:srgbClr val="002060"/>
                </a:solidFill>
              </a:rPr>
              <a:t>30 </a:t>
            </a:r>
            <a:r>
              <a:rPr lang="en-US" sz="1400" b="1" dirty="0" err="1">
                <a:solidFill>
                  <a:srgbClr val="002060"/>
                </a:solidFill>
              </a:rPr>
              <a:t>Octobre</a:t>
            </a:r>
            <a:r>
              <a:rPr lang="en-US" sz="1400" b="1" dirty="0">
                <a:solidFill>
                  <a:srgbClr val="002060"/>
                </a:solidFill>
              </a:rPr>
              <a:t> – 12 </a:t>
            </a:r>
            <a:r>
              <a:rPr lang="en-US" sz="1400" b="1" dirty="0" err="1">
                <a:solidFill>
                  <a:srgbClr val="002060"/>
                </a:solidFill>
              </a:rPr>
              <a:t>Novembre</a:t>
            </a:r>
            <a:r>
              <a:rPr lang="en-US" sz="1400" b="1" dirty="0">
                <a:solidFill>
                  <a:srgbClr val="002060"/>
                </a:solidFill>
              </a:rPr>
              <a:t> 2020 </a:t>
            </a:r>
            <a:r>
              <a:rPr lang="en-US" sz="1400" dirty="0">
                <a:solidFill>
                  <a:srgbClr val="002060"/>
                </a:solidFill>
              </a:rPr>
              <a:t>: Action de </a:t>
            </a:r>
            <a:r>
              <a:rPr lang="en-US" sz="1400" dirty="0" err="1">
                <a:solidFill>
                  <a:srgbClr val="002060"/>
                </a:solidFill>
              </a:rPr>
              <a:t>hiérarchisation</a:t>
            </a:r>
            <a:r>
              <a:rPr lang="en-US" sz="1400" dirty="0">
                <a:solidFill>
                  <a:srgbClr val="002060"/>
                </a:solidFill>
              </a:rPr>
              <a:t> des actions</a:t>
            </a:r>
            <a:endParaRPr lang="en-US" sz="1400" i="1" dirty="0">
              <a:solidFill>
                <a:srgbClr val="002060"/>
              </a:solidFill>
            </a:endParaRPr>
          </a:p>
          <a:p>
            <a:pPr lvl="1" indent="-228600">
              <a:lnSpc>
                <a:spcPct val="90000"/>
              </a:lnSpc>
              <a:spcAft>
                <a:spcPts val="600"/>
              </a:spcAft>
              <a:buFont typeface="Arial" panose="020B0604020202020204" pitchFamily="34" charset="0"/>
              <a:buChar char="•"/>
            </a:pPr>
            <a:r>
              <a:rPr lang="en-US" sz="1400" b="1" dirty="0">
                <a:solidFill>
                  <a:srgbClr val="002060"/>
                </a:solidFill>
              </a:rPr>
              <a:t>16 – 18 </a:t>
            </a:r>
            <a:r>
              <a:rPr lang="en-US" sz="1400" b="1" dirty="0" err="1">
                <a:solidFill>
                  <a:srgbClr val="002060"/>
                </a:solidFill>
              </a:rPr>
              <a:t>Novembre</a:t>
            </a:r>
            <a:r>
              <a:rPr lang="en-US" sz="1400" b="1" dirty="0">
                <a:solidFill>
                  <a:srgbClr val="002060"/>
                </a:solidFill>
              </a:rPr>
              <a:t> 2020 : </a:t>
            </a:r>
            <a:r>
              <a:rPr lang="en-US" sz="1400" dirty="0">
                <a:solidFill>
                  <a:srgbClr val="002060"/>
                </a:solidFill>
              </a:rPr>
              <a:t>Diffusion à </a:t>
            </a:r>
            <a:r>
              <a:rPr lang="en-US" sz="1400" dirty="0" err="1">
                <a:solidFill>
                  <a:srgbClr val="002060"/>
                </a:solidFill>
              </a:rPr>
              <a:t>l’ensemble</a:t>
            </a:r>
            <a:r>
              <a:rPr lang="en-US" sz="1400" dirty="0">
                <a:solidFill>
                  <a:srgbClr val="002060"/>
                </a:solidFill>
              </a:rPr>
              <a:t> des </a:t>
            </a:r>
            <a:r>
              <a:rPr lang="en-US" sz="1400" dirty="0" err="1">
                <a:solidFill>
                  <a:srgbClr val="002060"/>
                </a:solidFill>
              </a:rPr>
              <a:t>organisations</a:t>
            </a:r>
            <a:r>
              <a:rPr lang="en-US" sz="1400" dirty="0">
                <a:solidFill>
                  <a:srgbClr val="002060"/>
                </a:solidFill>
              </a:rPr>
              <a:t> parties </a:t>
            </a:r>
            <a:r>
              <a:rPr lang="en-US" sz="1400" dirty="0" err="1">
                <a:solidFill>
                  <a:srgbClr val="002060"/>
                </a:solidFill>
              </a:rPr>
              <a:t>prenantes</a:t>
            </a:r>
            <a:endParaRPr lang="en-US" sz="1400" dirty="0">
              <a:solidFill>
                <a:srgbClr val="002060"/>
              </a:solidFill>
            </a:endParaRPr>
          </a:p>
          <a:p>
            <a:pPr lvl="1" indent="-228600">
              <a:lnSpc>
                <a:spcPct val="90000"/>
              </a:lnSpc>
              <a:spcAft>
                <a:spcPts val="600"/>
              </a:spcAft>
              <a:buFont typeface="Arial" panose="020B0604020202020204" pitchFamily="34" charset="0"/>
              <a:buChar char="•"/>
            </a:pPr>
            <a:r>
              <a:rPr lang="en-US" sz="1400" b="1" dirty="0">
                <a:solidFill>
                  <a:srgbClr val="002060"/>
                </a:solidFill>
              </a:rPr>
              <a:t>19 </a:t>
            </a:r>
            <a:r>
              <a:rPr lang="en-US" sz="1400" b="1" dirty="0" err="1">
                <a:solidFill>
                  <a:srgbClr val="002060"/>
                </a:solidFill>
              </a:rPr>
              <a:t>Novembre</a:t>
            </a:r>
            <a:r>
              <a:rPr lang="en-US" sz="1400" b="1" dirty="0">
                <a:solidFill>
                  <a:srgbClr val="002060"/>
                </a:solidFill>
              </a:rPr>
              <a:t> 2020 : </a:t>
            </a:r>
            <a:r>
              <a:rPr lang="en-US" sz="1400" dirty="0">
                <a:solidFill>
                  <a:srgbClr val="002060"/>
                </a:solidFill>
              </a:rPr>
              <a:t>COPIL avec </a:t>
            </a:r>
            <a:r>
              <a:rPr lang="en-US" sz="1400" dirty="0" err="1">
                <a:solidFill>
                  <a:srgbClr val="002060"/>
                </a:solidFill>
              </a:rPr>
              <a:t>l’ensemble</a:t>
            </a:r>
            <a:r>
              <a:rPr lang="en-US" sz="1400" dirty="0">
                <a:solidFill>
                  <a:srgbClr val="002060"/>
                </a:solidFill>
              </a:rPr>
              <a:t> des parties </a:t>
            </a:r>
            <a:r>
              <a:rPr lang="en-US" sz="1400" dirty="0" err="1">
                <a:solidFill>
                  <a:srgbClr val="002060"/>
                </a:solidFill>
              </a:rPr>
              <a:t>prenantes</a:t>
            </a:r>
            <a:r>
              <a:rPr lang="en-US" sz="1400" dirty="0">
                <a:solidFill>
                  <a:srgbClr val="002060"/>
                </a:solidFill>
              </a:rPr>
              <a:t> pour </a:t>
            </a:r>
            <a:r>
              <a:rPr lang="en-US" sz="1400" dirty="0" err="1">
                <a:solidFill>
                  <a:srgbClr val="002060"/>
                </a:solidFill>
              </a:rPr>
              <a:t>échanges</a:t>
            </a:r>
            <a:r>
              <a:rPr lang="en-US" sz="1400" dirty="0">
                <a:solidFill>
                  <a:srgbClr val="002060"/>
                </a:solidFill>
              </a:rPr>
              <a:t> et validation</a:t>
            </a:r>
          </a:p>
          <a:p>
            <a:pPr lvl="1" indent="-228600">
              <a:lnSpc>
                <a:spcPct val="90000"/>
              </a:lnSpc>
              <a:spcAft>
                <a:spcPts val="600"/>
              </a:spcAft>
              <a:buFont typeface="Arial" panose="020B0604020202020204" pitchFamily="34" charset="0"/>
              <a:buChar char="•"/>
            </a:pPr>
            <a:r>
              <a:rPr lang="en-US" sz="1400" b="1" dirty="0">
                <a:solidFill>
                  <a:srgbClr val="002060"/>
                </a:solidFill>
              </a:rPr>
              <a:t>23 </a:t>
            </a:r>
            <a:r>
              <a:rPr lang="en-US" sz="1400" b="1" dirty="0" err="1">
                <a:solidFill>
                  <a:srgbClr val="002060"/>
                </a:solidFill>
              </a:rPr>
              <a:t>Novembre</a:t>
            </a:r>
            <a:r>
              <a:rPr lang="en-US" sz="1400" b="1" dirty="0">
                <a:solidFill>
                  <a:srgbClr val="002060"/>
                </a:solidFill>
              </a:rPr>
              <a:t> 2020 </a:t>
            </a:r>
            <a:r>
              <a:rPr lang="en-US" sz="1400" dirty="0">
                <a:solidFill>
                  <a:srgbClr val="002060"/>
                </a:solidFill>
              </a:rPr>
              <a:t>: </a:t>
            </a:r>
            <a:r>
              <a:rPr lang="en-US" sz="1400" dirty="0" err="1">
                <a:solidFill>
                  <a:srgbClr val="002060"/>
                </a:solidFill>
              </a:rPr>
              <a:t>Présentation</a:t>
            </a:r>
            <a:r>
              <a:rPr lang="en-US" sz="1400" dirty="0">
                <a:solidFill>
                  <a:srgbClr val="002060"/>
                </a:solidFill>
              </a:rPr>
              <a:t> COJOP des orientations / propositions avec les Co-</a:t>
            </a:r>
            <a:r>
              <a:rPr lang="en-US" sz="1400" dirty="0" err="1">
                <a:solidFill>
                  <a:srgbClr val="002060"/>
                </a:solidFill>
              </a:rPr>
              <a:t>pilotes</a:t>
            </a:r>
            <a:r>
              <a:rPr lang="en-US" sz="1400" dirty="0">
                <a:solidFill>
                  <a:srgbClr val="002060"/>
                </a:solidFill>
              </a:rPr>
              <a:t> des </a:t>
            </a:r>
            <a:r>
              <a:rPr lang="en-US" sz="1400" dirty="0" err="1">
                <a:solidFill>
                  <a:srgbClr val="002060"/>
                </a:solidFill>
              </a:rPr>
              <a:t>groupes</a:t>
            </a:r>
            <a:r>
              <a:rPr lang="en-US" sz="1400" dirty="0">
                <a:solidFill>
                  <a:srgbClr val="002060"/>
                </a:solidFill>
              </a:rPr>
              <a:t> de travail </a:t>
            </a:r>
          </a:p>
        </p:txBody>
      </p:sp>
      <p:cxnSp>
        <p:nvCxnSpPr>
          <p:cNvPr id="24" name="Connecteur droit 23">
            <a:extLst>
              <a:ext uri="{FF2B5EF4-FFF2-40B4-BE49-F238E27FC236}">
                <a16:creationId xmlns:a16="http://schemas.microsoft.com/office/drawing/2014/main" id="{09D5D953-0DB0-43B2-86E2-959433E3EC30}"/>
              </a:ext>
            </a:extLst>
          </p:cNvPr>
          <p:cNvCxnSpPr>
            <a:cxnSpLocks/>
          </p:cNvCxnSpPr>
          <p:nvPr/>
        </p:nvCxnSpPr>
        <p:spPr>
          <a:xfrm>
            <a:off x="6678778" y="6328347"/>
            <a:ext cx="372066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B2590027-D6F4-4E0E-BE9A-1D46D67BF67B}"/>
              </a:ext>
            </a:extLst>
          </p:cNvPr>
          <p:cNvCxnSpPr>
            <a:cxnSpLocks/>
          </p:cNvCxnSpPr>
          <p:nvPr/>
        </p:nvCxnSpPr>
        <p:spPr>
          <a:xfrm>
            <a:off x="10384382" y="6325405"/>
            <a:ext cx="177217" cy="1957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09C9E274-D08D-4279-B42B-C67BB1F83D1A}"/>
              </a:ext>
            </a:extLst>
          </p:cNvPr>
          <p:cNvCxnSpPr>
            <a:cxnSpLocks/>
          </p:cNvCxnSpPr>
          <p:nvPr/>
        </p:nvCxnSpPr>
        <p:spPr>
          <a:xfrm flipH="1">
            <a:off x="10538775" y="6325405"/>
            <a:ext cx="145916" cy="1957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1FAFC137-AE01-4302-9E6B-395D2C0C41D5}"/>
              </a:ext>
            </a:extLst>
          </p:cNvPr>
          <p:cNvCxnSpPr>
            <a:cxnSpLocks/>
          </p:cNvCxnSpPr>
          <p:nvPr/>
        </p:nvCxnSpPr>
        <p:spPr>
          <a:xfrm flipV="1">
            <a:off x="10669290" y="6328348"/>
            <a:ext cx="1190976" cy="346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riangle isocèle 13">
            <a:extLst>
              <a:ext uri="{FF2B5EF4-FFF2-40B4-BE49-F238E27FC236}">
                <a16:creationId xmlns:a16="http://schemas.microsoft.com/office/drawing/2014/main" id="{B7C8354A-5561-4B72-BB29-B3BA4206E513}"/>
              </a:ext>
            </a:extLst>
          </p:cNvPr>
          <p:cNvSpPr/>
          <p:nvPr/>
        </p:nvSpPr>
        <p:spPr>
          <a:xfrm rot="10800000">
            <a:off x="10344292" y="6174732"/>
            <a:ext cx="393562" cy="209391"/>
          </a:xfrm>
          <a:prstGeom prst="triangle">
            <a:avLst/>
          </a:prstGeom>
          <a:solidFill>
            <a:srgbClr val="2EACA6"/>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isocèle 15">
            <a:extLst>
              <a:ext uri="{FF2B5EF4-FFF2-40B4-BE49-F238E27FC236}">
                <a16:creationId xmlns:a16="http://schemas.microsoft.com/office/drawing/2014/main" id="{B4EF3FB3-048F-483D-890D-DD26B9997079}"/>
              </a:ext>
            </a:extLst>
          </p:cNvPr>
          <p:cNvSpPr/>
          <p:nvPr/>
        </p:nvSpPr>
        <p:spPr>
          <a:xfrm rot="10800000">
            <a:off x="987083" y="20648"/>
            <a:ext cx="970084" cy="483491"/>
          </a:xfrm>
          <a:prstGeom prst="triangle">
            <a:avLst/>
          </a:prstGeom>
          <a:solidFill>
            <a:schemeClr val="bg1"/>
          </a:solidFill>
          <a:ln w="38100">
            <a:solidFill>
              <a:srgbClr val="2E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0E769F1E-3556-4955-B2F9-7005BDC23F52}"/>
              </a:ext>
            </a:extLst>
          </p:cNvPr>
          <p:cNvPicPr>
            <a:picLocks noChangeAspect="1"/>
          </p:cNvPicPr>
          <p:nvPr/>
        </p:nvPicPr>
        <p:blipFill>
          <a:blip r:embed="rId2"/>
          <a:stretch>
            <a:fillRect/>
          </a:stretch>
        </p:blipFill>
        <p:spPr>
          <a:xfrm>
            <a:off x="1359150" y="68662"/>
            <a:ext cx="255210" cy="283567"/>
          </a:xfrm>
          <a:prstGeom prst="rect">
            <a:avLst/>
          </a:prstGeom>
        </p:spPr>
      </p:pic>
      <p:sp>
        <p:nvSpPr>
          <p:cNvPr id="8" name="ZoneTexte 7">
            <a:extLst>
              <a:ext uri="{FF2B5EF4-FFF2-40B4-BE49-F238E27FC236}">
                <a16:creationId xmlns:a16="http://schemas.microsoft.com/office/drawing/2014/main" id="{93438355-8A70-4758-8944-E07D9046AEDA}"/>
              </a:ext>
            </a:extLst>
          </p:cNvPr>
          <p:cNvSpPr txBox="1"/>
          <p:nvPr/>
        </p:nvSpPr>
        <p:spPr>
          <a:xfrm>
            <a:off x="11733053" y="6525684"/>
            <a:ext cx="309115" cy="307777"/>
          </a:xfrm>
          <a:prstGeom prst="rect">
            <a:avLst/>
          </a:prstGeom>
          <a:noFill/>
        </p:spPr>
        <p:txBody>
          <a:bodyPr wrap="square" rtlCol="0">
            <a:spAutoFit/>
          </a:bodyPr>
          <a:lstStyle/>
          <a:p>
            <a:r>
              <a:rPr lang="fr-FR" sz="1400" dirty="0"/>
              <a:t>9</a:t>
            </a:r>
          </a:p>
        </p:txBody>
      </p:sp>
    </p:spTree>
    <p:extLst>
      <p:ext uri="{BB962C8B-B14F-4D97-AF65-F5344CB8AC3E}">
        <p14:creationId xmlns:p14="http://schemas.microsoft.com/office/powerpoint/2010/main" val="9601433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7789</TotalTime>
  <Words>9059</Words>
  <Application>Microsoft Office PowerPoint</Application>
  <PresentationFormat>Grand écran</PresentationFormat>
  <Paragraphs>543</Paragraphs>
  <Slides>30</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AnticFont</vt:lpstr>
      <vt:lpstr>Arial</vt:lpstr>
      <vt:lpstr>Borealis</vt:lpstr>
      <vt:lpstr>Calibri</vt:lpstr>
      <vt:lpstr>Calibri Light</vt:lpstr>
      <vt:lpstr>droidsans</vt:lpstr>
      <vt:lpstr>Raleway</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PHASES DE PROGRAMMATION &amp; D’ANIMATION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Jérome DOUY</dc:creator>
  <cp:lastModifiedBy>Morgane VERDURE</cp:lastModifiedBy>
  <cp:revision>375</cp:revision>
  <cp:lastPrinted>2020-11-23T13:35:33Z</cp:lastPrinted>
  <dcterms:created xsi:type="dcterms:W3CDTF">2020-11-14T08:28:17Z</dcterms:created>
  <dcterms:modified xsi:type="dcterms:W3CDTF">2024-01-10T14:53:04Z</dcterms:modified>
</cp:coreProperties>
</file>